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54"/>
  </p:notesMasterIdLst>
  <p:sldIdLst>
    <p:sldId id="391" r:id="rId2"/>
    <p:sldId id="280" r:id="rId3"/>
    <p:sldId id="366" r:id="rId4"/>
    <p:sldId id="365" r:id="rId5"/>
    <p:sldId id="408" r:id="rId6"/>
    <p:sldId id="409" r:id="rId7"/>
    <p:sldId id="410" r:id="rId8"/>
    <p:sldId id="411" r:id="rId9"/>
    <p:sldId id="418" r:id="rId10"/>
    <p:sldId id="392" r:id="rId11"/>
    <p:sldId id="388" r:id="rId12"/>
    <p:sldId id="367" r:id="rId13"/>
    <p:sldId id="368" r:id="rId14"/>
    <p:sldId id="393" r:id="rId15"/>
    <p:sldId id="394" r:id="rId16"/>
    <p:sldId id="395" r:id="rId17"/>
    <p:sldId id="396" r:id="rId18"/>
    <p:sldId id="399" r:id="rId19"/>
    <p:sldId id="400" r:id="rId20"/>
    <p:sldId id="382" r:id="rId21"/>
    <p:sldId id="402" r:id="rId22"/>
    <p:sldId id="403" r:id="rId23"/>
    <p:sldId id="404" r:id="rId24"/>
    <p:sldId id="405" r:id="rId25"/>
    <p:sldId id="406" r:id="rId26"/>
    <p:sldId id="383" r:id="rId27"/>
    <p:sldId id="373" r:id="rId28"/>
    <p:sldId id="369" r:id="rId29"/>
    <p:sldId id="370" r:id="rId30"/>
    <p:sldId id="371" r:id="rId31"/>
    <p:sldId id="372" r:id="rId32"/>
    <p:sldId id="385" r:id="rId33"/>
    <p:sldId id="386" r:id="rId34"/>
    <p:sldId id="387" r:id="rId35"/>
    <p:sldId id="374" r:id="rId36"/>
    <p:sldId id="375" r:id="rId37"/>
    <p:sldId id="412" r:id="rId38"/>
    <p:sldId id="376" r:id="rId39"/>
    <p:sldId id="377" r:id="rId40"/>
    <p:sldId id="419" r:id="rId41"/>
    <p:sldId id="378" r:id="rId42"/>
    <p:sldId id="413" r:id="rId43"/>
    <p:sldId id="379" r:id="rId44"/>
    <p:sldId id="381" r:id="rId45"/>
    <p:sldId id="414" r:id="rId46"/>
    <p:sldId id="407" r:id="rId47"/>
    <p:sldId id="380" r:id="rId48"/>
    <p:sldId id="389" r:id="rId49"/>
    <p:sldId id="415" r:id="rId50"/>
    <p:sldId id="416" r:id="rId51"/>
    <p:sldId id="417" r:id="rId52"/>
    <p:sldId id="278" r:id="rId53"/>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96" y="-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A5E28A-DD4E-6544-99AA-D570EBE938A6}" type="datetimeFigureOut">
              <a:rPr lang="es-ES" smtClean="0"/>
              <a:pPr/>
              <a:t>30/06/2020</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B7C141-25FF-8A4B-A62E-4F6DFF9B414E}" type="slidenum">
              <a:rPr lang="es-ES" smtClean="0"/>
              <a:pPr/>
              <a:t>‹Nº›</a:t>
            </a:fld>
            <a:endParaRPr lang="es-ES"/>
          </a:p>
        </p:txBody>
      </p:sp>
    </p:spTree>
    <p:extLst>
      <p:ext uri="{BB962C8B-B14F-4D97-AF65-F5344CB8AC3E}">
        <p14:creationId xmlns:p14="http://schemas.microsoft.com/office/powerpoint/2010/main" val="338489153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8DB7C141-25FF-8A4B-A62E-4F6DFF9B414E}" type="slidenum">
              <a:rPr lang="es-ES" smtClean="0"/>
              <a:pPr/>
              <a:t>24</a:t>
            </a:fld>
            <a:endParaRPr lang="es-ES"/>
          </a:p>
        </p:txBody>
      </p:sp>
    </p:spTree>
    <p:extLst>
      <p:ext uri="{BB962C8B-B14F-4D97-AF65-F5344CB8AC3E}">
        <p14:creationId xmlns:p14="http://schemas.microsoft.com/office/powerpoint/2010/main" val="38066024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6" name="Group 5"/>
          <p:cNvGrpSpPr/>
          <p:nvPr/>
        </p:nvGrpSpPr>
        <p:grpSpPr>
          <a:xfrm>
            <a:off x="-2266" y="-2022"/>
            <a:ext cx="9146266" cy="6861037"/>
            <a:chOff x="-2266" y="-2022"/>
            <a:chExt cx="9146266" cy="6861037"/>
          </a:xfrm>
        </p:grpSpPr>
        <p:sp>
          <p:nvSpPr>
            <p:cNvPr id="10" name="Rectangle 9"/>
            <p:cNvSpPr/>
            <p:nvPr/>
          </p:nvSpPr>
          <p:spPr>
            <a:xfrm>
              <a:off x="0" y="0"/>
              <a:ext cx="9144000" cy="6858000"/>
            </a:xfrm>
            <a:prstGeom prst="rect">
              <a:avLst/>
            </a:prstGeom>
            <a:blipFill>
              <a:blip r:embed="rId2" cstate="print">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1" y="2222624"/>
            <a:ext cx="5917677" cy="2554758"/>
          </a:xfrm>
        </p:spPr>
        <p:txBody>
          <a:bodyPr anchor="b"/>
          <a:lstStyle>
            <a:lvl1pPr>
              <a:defRPr sz="4800">
                <a:solidFill>
                  <a:schemeClr val="bg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bwMode="gray">
          <a:xfrm>
            <a:off x="866441" y="4777380"/>
            <a:ext cx="5917677"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bwMode="gray">
          <a:xfrm rot="5400000">
            <a:off x="7497419" y="1824010"/>
            <a:ext cx="990599" cy="240258"/>
          </a:xfrm>
        </p:spPr>
        <p:txBody>
          <a:bodyPr/>
          <a:lstStyle>
            <a:lvl1pPr algn="l">
              <a:defRPr sz="900" b="0" i="0">
                <a:solidFill>
                  <a:schemeClr val="bg1"/>
                </a:solidFill>
              </a:defRPr>
            </a:lvl1pPr>
          </a:lstStyle>
          <a:p>
            <a:fld id="{16219206-D714-4F6C-BA55-F275C93AA7F3}" type="datetimeFigureOut">
              <a:rPr lang="es-AR" smtClean="0"/>
              <a:pPr/>
              <a:t>30/06/2020</a:t>
            </a:fld>
            <a:endParaRPr lang="es-AR"/>
          </a:p>
        </p:txBody>
      </p:sp>
      <p:sp>
        <p:nvSpPr>
          <p:cNvPr id="5" name="Footer Placeholder 4"/>
          <p:cNvSpPr>
            <a:spLocks noGrp="1"/>
          </p:cNvSpPr>
          <p:nvPr>
            <p:ph type="ftr" sz="quarter" idx="11"/>
          </p:nvPr>
        </p:nvSpPr>
        <p:spPr bwMode="gray">
          <a:xfrm rot="5400000">
            <a:off x="6246568" y="3264407"/>
            <a:ext cx="3859795" cy="228659"/>
          </a:xfrm>
        </p:spPr>
        <p:txBody>
          <a:bodyPr/>
          <a:lstStyle>
            <a:lvl1pPr>
              <a:defRPr sz="900" b="0" i="0">
                <a:solidFill>
                  <a:schemeClr val="bg1"/>
                </a:solidFill>
              </a:defRPr>
            </a:lvl1pPr>
          </a:lstStyle>
          <a:p>
            <a:endParaRPr lang="es-AR"/>
          </a:p>
        </p:txBody>
      </p:sp>
      <p:sp>
        <p:nvSpPr>
          <p:cNvPr id="12" name="Rectangle 1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9"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D63E9DD7-C7CA-47C7-ACF5-58505168CEA3}" type="slidenum">
              <a:rPr lang="es-AR" smtClean="0"/>
              <a:pPr/>
              <a:t>‹Nº›</a:t>
            </a:fld>
            <a:endParaRPr lang="es-AR"/>
          </a:p>
        </p:txBody>
      </p:sp>
    </p:spTree>
    <p:extLst>
      <p:ext uri="{BB962C8B-B14F-4D97-AF65-F5344CB8AC3E}">
        <p14:creationId xmlns:p14="http://schemas.microsoft.com/office/powerpoint/2010/main" val="1042353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Imagen panorámica con descripción">
    <p:spTree>
      <p:nvGrpSpPr>
        <p:cNvPr id="1" name=""/>
        <p:cNvGrpSpPr/>
        <p:nvPr/>
      </p:nvGrpSpPr>
      <p:grpSpPr>
        <a:xfrm>
          <a:off x="0" y="0"/>
          <a:ext cx="0" cy="0"/>
          <a:chOff x="0" y="0"/>
          <a:chExt cx="0" cy="0"/>
        </a:xfrm>
      </p:grpSpPr>
      <p:grpSp>
        <p:nvGrpSpPr>
          <p:cNvPr id="8" name="Group 7"/>
          <p:cNvGrpSpPr/>
          <p:nvPr/>
        </p:nvGrpSpPr>
        <p:grpSpPr>
          <a:xfrm>
            <a:off x="-2266" y="-2022"/>
            <a:ext cx="9146266" cy="6861037"/>
            <a:chOff x="-2266" y="-2022"/>
            <a:chExt cx="9146266" cy="6861037"/>
          </a:xfrm>
        </p:grpSpPr>
        <p:sp>
          <p:nvSpPr>
            <p:cNvPr id="12" name="Rectangle 11"/>
            <p:cNvSpPr/>
            <p:nvPr/>
          </p:nvSpPr>
          <p:spPr>
            <a:xfrm>
              <a:off x="0" y="0"/>
              <a:ext cx="9144000" cy="6858000"/>
            </a:xfrm>
            <a:prstGeom prst="rect">
              <a:avLst/>
            </a:prstGeom>
            <a:blipFill>
              <a:blip r:embed="rId2" cstate="print">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Rectangle 14"/>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2"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3" y="4961453"/>
            <a:ext cx="6422002"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bwMode="gray">
          <a:xfrm>
            <a:off x="866443" y="5528191"/>
            <a:ext cx="6422003"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6219206-D714-4F6C-BA55-F275C93AA7F3}" type="datetimeFigureOut">
              <a:rPr lang="es-AR" smtClean="0"/>
              <a:pPr/>
              <a:t>30/06/2020</a:t>
            </a:fld>
            <a:endParaRPr lang="es-AR"/>
          </a:p>
        </p:txBody>
      </p:sp>
      <p:sp>
        <p:nvSpPr>
          <p:cNvPr id="6" name="Footer Placeholder 5"/>
          <p:cNvSpPr>
            <a:spLocks noGrp="1"/>
          </p:cNvSpPr>
          <p:nvPr>
            <p:ph type="ftr" sz="quarter" idx="11"/>
          </p:nvPr>
        </p:nvSpPr>
        <p:spPr/>
        <p:txBody>
          <a:bodyPr/>
          <a:lstStyle/>
          <a:p>
            <a:endParaRPr lang="es-AR"/>
          </a:p>
        </p:txBody>
      </p:sp>
      <p:sp>
        <p:nvSpPr>
          <p:cNvPr id="20" name="Rectangle 19"/>
          <p:cNvSpPr/>
          <p:nvPr/>
        </p:nvSpPr>
        <p:spPr>
          <a:xfrm>
            <a:off x="7745644" y="-7177"/>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12364" y="295730"/>
            <a:ext cx="738909" cy="767687"/>
          </a:xfrm>
          <a:prstGeom prst="rect">
            <a:avLst/>
          </a:prstGeom>
        </p:spPr>
        <p:txBody>
          <a:bodyPr/>
          <a:lstStyle>
            <a:lvl1pPr algn="ctr">
              <a:defRPr/>
            </a:lvl1pPr>
          </a:lstStyle>
          <a:p>
            <a:fld id="{D63E9DD7-C7CA-47C7-ACF5-58505168CEA3}" type="slidenum">
              <a:rPr lang="es-AR" smtClean="0"/>
              <a:pPr/>
              <a:t>‹Nº›</a:t>
            </a:fld>
            <a:endParaRPr lang="es-AR"/>
          </a:p>
        </p:txBody>
      </p:sp>
    </p:spTree>
    <p:extLst>
      <p:ext uri="{BB962C8B-B14F-4D97-AF65-F5344CB8AC3E}">
        <p14:creationId xmlns:p14="http://schemas.microsoft.com/office/powerpoint/2010/main" val="3839983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grpSp>
        <p:nvGrpSpPr>
          <p:cNvPr id="3" name="Group 2"/>
          <p:cNvGrpSpPr/>
          <p:nvPr/>
        </p:nvGrpSpPr>
        <p:grpSpPr>
          <a:xfrm>
            <a:off x="-2266" y="-2022"/>
            <a:ext cx="9146266" cy="6861037"/>
            <a:chOff x="-2266" y="-2022"/>
            <a:chExt cx="9146266" cy="6861037"/>
          </a:xfrm>
        </p:grpSpPr>
        <p:sp>
          <p:nvSpPr>
            <p:cNvPr id="11" name="Rectangle 10"/>
            <p:cNvSpPr/>
            <p:nvPr/>
          </p:nvSpPr>
          <p:spPr>
            <a:xfrm>
              <a:off x="0" y="0"/>
              <a:ext cx="9144000" cy="6858000"/>
            </a:xfrm>
            <a:prstGeom prst="rect">
              <a:avLst/>
            </a:prstGeom>
            <a:blipFill>
              <a:blip r:embed="rId2" cstate="print">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Rectangle 17"/>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13"/>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2"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927101"/>
            <a:ext cx="6422004" cy="1692720"/>
          </a:xfrm>
        </p:spPr>
        <p:txBody>
          <a:bodyPr/>
          <a:lstStyle>
            <a:lvl1pPr>
              <a:defRPr sz="3600"/>
            </a:lvl1pPr>
          </a:lstStyle>
          <a:p>
            <a:r>
              <a:rPr lang="es-ES" smtClean="0"/>
              <a:t>Haga clic para modificar el estilo de título del patrón</a:t>
            </a:r>
            <a:endParaRPr lang="en-US" dirty="0"/>
          </a:p>
        </p:txBody>
      </p:sp>
      <p:sp>
        <p:nvSpPr>
          <p:cNvPr id="15" name="Text Placeholder 3"/>
          <p:cNvSpPr>
            <a:spLocks noGrp="1"/>
          </p:cNvSpPr>
          <p:nvPr>
            <p:ph type="body" sz="half" idx="13"/>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6219206-D714-4F6C-BA55-F275C93AA7F3}" type="datetimeFigureOut">
              <a:rPr lang="es-AR" smtClean="0"/>
              <a:pPr/>
              <a:t>30/06/2020</a:t>
            </a:fld>
            <a:endParaRPr lang="es-AR"/>
          </a:p>
        </p:txBody>
      </p:sp>
      <p:sp>
        <p:nvSpPr>
          <p:cNvPr id="5" name="Footer Placeholder 4"/>
          <p:cNvSpPr>
            <a:spLocks noGrp="1"/>
          </p:cNvSpPr>
          <p:nvPr>
            <p:ph type="ftr" sz="quarter" idx="11"/>
          </p:nvPr>
        </p:nvSpPr>
        <p:spPr/>
        <p:txBody>
          <a:bodyPr/>
          <a:lstStyle/>
          <a:p>
            <a:endParaRPr lang="es-AR"/>
          </a:p>
        </p:txBody>
      </p:sp>
      <p:sp>
        <p:nvSpPr>
          <p:cNvPr id="19" name="Rectangle 18"/>
          <p:cNvSpPr/>
          <p:nvPr/>
        </p:nvSpPr>
        <p:spPr>
          <a:xfrm>
            <a:off x="7745644" y="-7177"/>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D63E9DD7-C7CA-47C7-ACF5-58505168CEA3}" type="slidenum">
              <a:rPr lang="es-AR" smtClean="0"/>
              <a:pPr/>
              <a:t>‹Nº›</a:t>
            </a:fld>
            <a:endParaRPr lang="es-AR"/>
          </a:p>
        </p:txBody>
      </p:sp>
    </p:spTree>
    <p:extLst>
      <p:ext uri="{BB962C8B-B14F-4D97-AF65-F5344CB8AC3E}">
        <p14:creationId xmlns:p14="http://schemas.microsoft.com/office/powerpoint/2010/main" val="549401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grpSp>
        <p:nvGrpSpPr>
          <p:cNvPr id="3" name="Group 2"/>
          <p:cNvGrpSpPr/>
          <p:nvPr/>
        </p:nvGrpSpPr>
        <p:grpSpPr>
          <a:xfrm>
            <a:off x="-2266" y="-2022"/>
            <a:ext cx="9146266" cy="6861037"/>
            <a:chOff x="-2266" y="-2022"/>
            <a:chExt cx="9146266" cy="6861037"/>
          </a:xfrm>
        </p:grpSpPr>
        <p:sp>
          <p:nvSpPr>
            <p:cNvPr id="14" name="Rectangle 13"/>
            <p:cNvSpPr/>
            <p:nvPr/>
          </p:nvSpPr>
          <p:spPr>
            <a:xfrm>
              <a:off x="0" y="0"/>
              <a:ext cx="9144000" cy="6858000"/>
            </a:xfrm>
            <a:prstGeom prst="rect">
              <a:avLst/>
            </a:prstGeom>
            <a:blipFill>
              <a:blip r:embed="rId2" cstate="print">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12"/>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3"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11" name="TextBox 10"/>
          <p:cNvSpPr txBox="1"/>
          <p:nvPr/>
        </p:nvSpPr>
        <p:spPr bwMode="gray">
          <a:xfrm>
            <a:off x="7033421" y="2893960"/>
            <a:ext cx="679240" cy="1323439"/>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8000" dirty="0">
                <a:solidFill>
                  <a:schemeClr val="tx2">
                    <a:lumMod val="40000"/>
                    <a:lumOff val="60000"/>
                  </a:schemeClr>
                </a:solidFill>
              </a:rPr>
              <a:t>”</a:t>
            </a:r>
          </a:p>
        </p:txBody>
      </p:sp>
      <p:sp>
        <p:nvSpPr>
          <p:cNvPr id="10" name="TextBox 9"/>
          <p:cNvSpPr txBox="1"/>
          <p:nvPr/>
        </p:nvSpPr>
        <p:spPr bwMode="gray">
          <a:xfrm>
            <a:off x="625840" y="590998"/>
            <a:ext cx="601591" cy="1323439"/>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8000" dirty="0">
                <a:solidFill>
                  <a:schemeClr val="tx2">
                    <a:lumMod val="40000"/>
                    <a:lumOff val="60000"/>
                  </a:schemeClr>
                </a:solidFill>
              </a:rPr>
              <a:t>“</a:t>
            </a:r>
          </a:p>
        </p:txBody>
      </p:sp>
      <p:sp>
        <p:nvSpPr>
          <p:cNvPr id="2" name="Title 1"/>
          <p:cNvSpPr>
            <a:spLocks noGrp="1"/>
          </p:cNvSpPr>
          <p:nvPr>
            <p:ph type="title"/>
          </p:nvPr>
        </p:nvSpPr>
        <p:spPr>
          <a:xfrm>
            <a:off x="1110763" y="914400"/>
            <a:ext cx="6177681" cy="2884679"/>
          </a:xfrm>
        </p:spPr>
        <p:txBody>
          <a:bodyPr anchor="ctr"/>
          <a:lstStyle>
            <a:lvl1pPr>
              <a:defRPr sz="3600"/>
            </a:lvl1pPr>
          </a:lstStyle>
          <a:p>
            <a:r>
              <a:rPr lang="es-ES" smtClean="0"/>
              <a:t>Haga clic para modificar el estilo de título del patrón</a:t>
            </a:r>
            <a:endParaRPr lang="en-US" dirty="0"/>
          </a:p>
        </p:txBody>
      </p:sp>
      <p:sp>
        <p:nvSpPr>
          <p:cNvPr id="17" name="Text Placeholder 3"/>
          <p:cNvSpPr>
            <a:spLocks noGrp="1"/>
          </p:cNvSpPr>
          <p:nvPr>
            <p:ph type="body" sz="half" idx="13"/>
          </p:nvPr>
        </p:nvSpPr>
        <p:spPr bwMode="gray">
          <a:xfrm>
            <a:off x="1387279" y="3809278"/>
            <a:ext cx="5646142" cy="333113"/>
          </a:xfrm>
        </p:spPr>
        <p:txBody>
          <a:bodyPr>
            <a:normAutofit/>
          </a:bodyPr>
          <a:lstStyle>
            <a:lvl1pPr marL="0" indent="0">
              <a:buNone/>
              <a:defRPr lang="en-US" sz="1400" b="0" i="0" kern="1200" cap="small" dirty="0">
                <a:solidFill>
                  <a:schemeClr val="tx2">
                    <a:lumMod val="40000"/>
                    <a:lumOff val="6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6" name="Text Placeholder 3"/>
          <p:cNvSpPr>
            <a:spLocks noGrp="1"/>
          </p:cNvSpPr>
          <p:nvPr>
            <p:ph type="body" sz="half" idx="2"/>
          </p:nvPr>
        </p:nvSpPr>
        <p:spPr>
          <a:xfrm>
            <a:off x="878870" y="5000815"/>
            <a:ext cx="6422005" cy="101817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6219206-D714-4F6C-BA55-F275C93AA7F3}" type="datetimeFigureOut">
              <a:rPr lang="es-AR" smtClean="0"/>
              <a:pPr/>
              <a:t>30/06/2020</a:t>
            </a:fld>
            <a:endParaRPr lang="es-AR"/>
          </a:p>
        </p:txBody>
      </p:sp>
      <p:sp>
        <p:nvSpPr>
          <p:cNvPr id="5" name="Footer Placeholder 4"/>
          <p:cNvSpPr>
            <a:spLocks noGrp="1"/>
          </p:cNvSpPr>
          <p:nvPr>
            <p:ph type="ftr" sz="quarter" idx="11"/>
          </p:nvPr>
        </p:nvSpPr>
        <p:spPr/>
        <p:txBody>
          <a:bodyPr/>
          <a:lstStyle/>
          <a:p>
            <a:endParaRPr lang="es-AR"/>
          </a:p>
        </p:txBody>
      </p:sp>
      <p:sp>
        <p:nvSpPr>
          <p:cNvPr id="22" name="Rectangle 21"/>
          <p:cNvSpPr/>
          <p:nvPr/>
        </p:nvSpPr>
        <p:spPr>
          <a:xfrm>
            <a:off x="7745644" y="-7177"/>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D63E9DD7-C7CA-47C7-ACF5-58505168CEA3}" type="slidenum">
              <a:rPr lang="es-AR" smtClean="0"/>
              <a:pPr/>
              <a:t>‹Nº›</a:t>
            </a:fld>
            <a:endParaRPr lang="es-AR"/>
          </a:p>
        </p:txBody>
      </p:sp>
    </p:spTree>
    <p:extLst>
      <p:ext uri="{BB962C8B-B14F-4D97-AF65-F5344CB8AC3E}">
        <p14:creationId xmlns:p14="http://schemas.microsoft.com/office/powerpoint/2010/main" val="1999382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grpSp>
        <p:nvGrpSpPr>
          <p:cNvPr id="9" name="Group 8"/>
          <p:cNvGrpSpPr/>
          <p:nvPr/>
        </p:nvGrpSpPr>
        <p:grpSpPr>
          <a:xfrm>
            <a:off x="-2266" y="-2022"/>
            <a:ext cx="9146266" cy="6861037"/>
            <a:chOff x="-2266" y="-2022"/>
            <a:chExt cx="9146266" cy="6861037"/>
          </a:xfrm>
        </p:grpSpPr>
        <p:sp>
          <p:nvSpPr>
            <p:cNvPr id="10" name="Rectangle 9"/>
            <p:cNvSpPr/>
            <p:nvPr/>
          </p:nvSpPr>
          <p:spPr>
            <a:xfrm>
              <a:off x="0" y="0"/>
              <a:ext cx="9144000" cy="6858000"/>
            </a:xfrm>
            <a:prstGeom prst="rect">
              <a:avLst/>
            </a:prstGeom>
            <a:blipFill>
              <a:blip r:embed="rId2" cstate="print">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2057400"/>
            <a:ext cx="6422004" cy="20955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6441" y="5159399"/>
            <a:ext cx="6422004"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6219206-D714-4F6C-BA55-F275C93AA7F3}" type="datetimeFigureOut">
              <a:rPr lang="es-AR" smtClean="0"/>
              <a:pPr/>
              <a:t>30/06/2020</a:t>
            </a:fld>
            <a:endParaRPr lang="es-AR"/>
          </a:p>
        </p:txBody>
      </p:sp>
      <p:sp>
        <p:nvSpPr>
          <p:cNvPr id="5" name="Footer Placeholder 4"/>
          <p:cNvSpPr>
            <a:spLocks noGrp="1"/>
          </p:cNvSpPr>
          <p:nvPr>
            <p:ph type="ftr" sz="quarter" idx="11"/>
          </p:nvPr>
        </p:nvSpPr>
        <p:spPr/>
        <p:txBody>
          <a:bodyPr/>
          <a:lstStyle/>
          <a:p>
            <a:endParaRPr lang="es-AR"/>
          </a:p>
        </p:txBody>
      </p:sp>
      <p:sp>
        <p:nvSpPr>
          <p:cNvPr id="11" name="Rectangle 10"/>
          <p:cNvSpPr/>
          <p:nvPr/>
        </p:nvSpPr>
        <p:spPr>
          <a:xfrm>
            <a:off x="7744507" y="39"/>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D63E9DD7-C7CA-47C7-ACF5-58505168CEA3}" type="slidenum">
              <a:rPr lang="es-AR" smtClean="0"/>
              <a:pPr/>
              <a:t>‹Nº›</a:t>
            </a:fld>
            <a:endParaRPr lang="es-AR"/>
          </a:p>
        </p:txBody>
      </p:sp>
    </p:spTree>
    <p:extLst>
      <p:ext uri="{BB962C8B-B14F-4D97-AF65-F5344CB8AC3E}">
        <p14:creationId xmlns:p14="http://schemas.microsoft.com/office/powerpoint/2010/main" val="924342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a:xfrm>
            <a:off x="864852" y="921453"/>
            <a:ext cx="6423592" cy="715512"/>
          </a:xfrm>
        </p:spPr>
        <p:txBody>
          <a:bodyPr anchor="ctr"/>
          <a:lstStyle>
            <a:lvl1pPr>
              <a:defRPr sz="3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6440" y="2489200"/>
            <a:ext cx="2313431"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2" name="Text Placeholder 3"/>
          <p:cNvSpPr>
            <a:spLocks noGrp="1"/>
          </p:cNvSpPr>
          <p:nvPr>
            <p:ph type="body" sz="half" idx="15"/>
          </p:nvPr>
        </p:nvSpPr>
        <p:spPr>
          <a:xfrm>
            <a:off x="866440" y="3147162"/>
            <a:ext cx="2313431" cy="2877717"/>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408471" y="2485332"/>
            <a:ext cx="232675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Text Placeholder 3"/>
          <p:cNvSpPr>
            <a:spLocks noGrp="1"/>
          </p:cNvSpPr>
          <p:nvPr>
            <p:ph type="body" sz="half" idx="16"/>
          </p:nvPr>
        </p:nvSpPr>
        <p:spPr>
          <a:xfrm>
            <a:off x="3408471" y="3147162"/>
            <a:ext cx="2326750" cy="2888367"/>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5963820" y="2489200"/>
            <a:ext cx="231374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4" name="Text Placeholder 3"/>
          <p:cNvSpPr>
            <a:spLocks noGrp="1"/>
          </p:cNvSpPr>
          <p:nvPr>
            <p:ph type="body" sz="half" idx="17"/>
          </p:nvPr>
        </p:nvSpPr>
        <p:spPr>
          <a:xfrm>
            <a:off x="5963820" y="3147162"/>
            <a:ext cx="2313740" cy="2877717"/>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287101" y="2489200"/>
            <a:ext cx="0" cy="3535679"/>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622" y="2489200"/>
            <a:ext cx="0" cy="3535679"/>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6219206-D714-4F6C-BA55-F275C93AA7F3}" type="datetimeFigureOut">
              <a:rPr lang="es-AR" smtClean="0"/>
              <a:pPr/>
              <a:t>30/06/2020</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a:xfrm>
            <a:off x="7712364" y="295730"/>
            <a:ext cx="738909" cy="767687"/>
          </a:xfrm>
          <a:prstGeom prst="rect">
            <a:avLst/>
          </a:prstGeom>
        </p:spPr>
        <p:txBody>
          <a:bodyPr/>
          <a:lstStyle>
            <a:lvl1pPr algn="ctr">
              <a:defRPr/>
            </a:lvl1pPr>
          </a:lstStyle>
          <a:p>
            <a:fld id="{D63E9DD7-C7CA-47C7-ACF5-58505168CEA3}" type="slidenum">
              <a:rPr lang="es-AR" smtClean="0"/>
              <a:pPr/>
              <a:t>‹Nº›</a:t>
            </a:fld>
            <a:endParaRPr lang="es-AR"/>
          </a:p>
        </p:txBody>
      </p:sp>
    </p:spTree>
    <p:extLst>
      <p:ext uri="{BB962C8B-B14F-4D97-AF65-F5344CB8AC3E}">
        <p14:creationId xmlns:p14="http://schemas.microsoft.com/office/powerpoint/2010/main" val="599948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a:xfrm>
            <a:off x="866441" y="927101"/>
            <a:ext cx="6423592" cy="709864"/>
          </a:xfrm>
        </p:spPr>
        <p:txBody>
          <a:bodyPr anchor="ctr"/>
          <a:lstStyle>
            <a:lvl1pPr>
              <a:defRPr sz="3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80390" y="4179595"/>
            <a:ext cx="2295329" cy="657961"/>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9" name="Picture Placeholder 2"/>
          <p:cNvSpPr>
            <a:spLocks noGrp="1" noChangeAspect="1"/>
          </p:cNvSpPr>
          <p:nvPr>
            <p:ph type="pic" idx="15"/>
          </p:nvPr>
        </p:nvSpPr>
        <p:spPr>
          <a:xfrm>
            <a:off x="1021261" y="2489200"/>
            <a:ext cx="2012937"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8"/>
          </p:nvPr>
        </p:nvSpPr>
        <p:spPr>
          <a:xfrm>
            <a:off x="866439" y="4848208"/>
            <a:ext cx="2309279" cy="1176672"/>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430434" y="4179594"/>
            <a:ext cx="2291674"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0" name="Picture Placeholder 2"/>
          <p:cNvSpPr>
            <a:spLocks noGrp="1" noChangeAspect="1"/>
          </p:cNvSpPr>
          <p:nvPr>
            <p:ph type="pic" idx="16"/>
          </p:nvPr>
        </p:nvSpPr>
        <p:spPr>
          <a:xfrm>
            <a:off x="3550622" y="2486834"/>
            <a:ext cx="2025182" cy="144970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3404318" y="4848209"/>
            <a:ext cx="2317790" cy="1188374"/>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5963820" y="4166523"/>
            <a:ext cx="2304671" cy="681684"/>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1" name="Picture Placeholder 2"/>
          <p:cNvSpPr>
            <a:spLocks noGrp="1" noChangeAspect="1"/>
          </p:cNvSpPr>
          <p:nvPr>
            <p:ph type="pic" idx="17"/>
          </p:nvPr>
        </p:nvSpPr>
        <p:spPr>
          <a:xfrm>
            <a:off x="6104946" y="2489200"/>
            <a:ext cx="2018838"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5963820" y="4848209"/>
            <a:ext cx="2304671" cy="1189427"/>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294441" y="2489200"/>
            <a:ext cx="0" cy="3535679"/>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622" y="2489200"/>
            <a:ext cx="0" cy="3548436"/>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6219206-D714-4F6C-BA55-F275C93AA7F3}" type="datetimeFigureOut">
              <a:rPr lang="es-AR" smtClean="0"/>
              <a:pPr/>
              <a:t>30/06/2020</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a:xfrm>
            <a:off x="7712364" y="295730"/>
            <a:ext cx="738909" cy="767687"/>
          </a:xfrm>
          <a:prstGeom prst="rect">
            <a:avLst/>
          </a:prstGeom>
        </p:spPr>
        <p:txBody>
          <a:bodyPr/>
          <a:lstStyle>
            <a:lvl1pPr algn="ctr">
              <a:defRPr/>
            </a:lvl1pPr>
          </a:lstStyle>
          <a:p>
            <a:fld id="{D63E9DD7-C7CA-47C7-ACF5-58505168CEA3}" type="slidenum">
              <a:rPr lang="es-AR" smtClean="0"/>
              <a:pPr/>
              <a:t>‹Nº›</a:t>
            </a:fld>
            <a:endParaRPr lang="es-AR"/>
          </a:p>
        </p:txBody>
      </p:sp>
    </p:spTree>
    <p:extLst>
      <p:ext uri="{BB962C8B-B14F-4D97-AF65-F5344CB8AC3E}">
        <p14:creationId xmlns:p14="http://schemas.microsoft.com/office/powerpoint/2010/main" val="3927183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10" name="Title 1"/>
          <p:cNvSpPr>
            <a:spLocks noGrp="1"/>
          </p:cNvSpPr>
          <p:nvPr>
            <p:ph type="title"/>
          </p:nvPr>
        </p:nvSpPr>
        <p:spPr>
          <a:xfrm>
            <a:off x="864852" y="921453"/>
            <a:ext cx="6423592" cy="715512"/>
          </a:xfrm>
        </p:spPr>
        <p:txBody>
          <a:bodyPr anchor="ctr"/>
          <a:lstStyle>
            <a:lvl1pPr>
              <a:defRPr sz="3200"/>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6219206-D714-4F6C-BA55-F275C93AA7F3}" type="datetimeFigureOut">
              <a:rPr lang="es-AR" smtClean="0"/>
              <a:pPr/>
              <a:t>30/06/2020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D63E9DD7-C7CA-47C7-ACF5-58505168CEA3}" type="slidenum">
              <a:rPr lang="es-AR" smtClean="0"/>
              <a:pPr/>
              <a:t>‹Nº›</a:t>
            </a:fld>
            <a:endParaRPr lang="es-AR"/>
          </a:p>
        </p:txBody>
      </p:sp>
    </p:spTree>
    <p:extLst>
      <p:ext uri="{BB962C8B-B14F-4D97-AF65-F5344CB8AC3E}">
        <p14:creationId xmlns:p14="http://schemas.microsoft.com/office/powerpoint/2010/main" val="41479128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grpSp>
        <p:nvGrpSpPr>
          <p:cNvPr id="10" name="Group 9"/>
          <p:cNvGrpSpPr/>
          <p:nvPr/>
        </p:nvGrpSpPr>
        <p:grpSpPr>
          <a:xfrm>
            <a:off x="-2266" y="-2022"/>
            <a:ext cx="9146266" cy="6861037"/>
            <a:chOff x="-2266" y="-2022"/>
            <a:chExt cx="9146266" cy="6861037"/>
          </a:xfrm>
        </p:grpSpPr>
        <p:sp>
          <p:nvSpPr>
            <p:cNvPr id="11" name="Rectangle 10"/>
            <p:cNvSpPr/>
            <p:nvPr/>
          </p:nvSpPr>
          <p:spPr>
            <a:xfrm>
              <a:off x="0" y="0"/>
              <a:ext cx="9144000" cy="6858000"/>
            </a:xfrm>
            <a:prstGeom prst="rect">
              <a:avLst/>
            </a:prstGeom>
            <a:blipFill>
              <a:blip r:embed="rId2" cstate="print">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Vertical Title 1"/>
          <p:cNvSpPr>
            <a:spLocks noGrp="1"/>
          </p:cNvSpPr>
          <p:nvPr>
            <p:ph type="title" orient="vert"/>
          </p:nvPr>
        </p:nvSpPr>
        <p:spPr>
          <a:xfrm>
            <a:off x="6168970" y="1447799"/>
            <a:ext cx="1119474" cy="4571999"/>
          </a:xfrm>
        </p:spPr>
        <p:txBody>
          <a:bodyPr vert="eaVert" anchor="ctr"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66440" y="1447799"/>
            <a:ext cx="4417234" cy="45720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6219206-D714-4F6C-BA55-F275C93AA7F3}" type="datetimeFigureOut">
              <a:rPr lang="es-AR" smtClean="0"/>
              <a:pPr/>
              <a:t>30/06/2020</a:t>
            </a:fld>
            <a:endParaRPr lang="es-AR"/>
          </a:p>
        </p:txBody>
      </p:sp>
      <p:sp>
        <p:nvSpPr>
          <p:cNvPr id="5" name="Footer Placeholder 4"/>
          <p:cNvSpPr>
            <a:spLocks noGrp="1"/>
          </p:cNvSpPr>
          <p:nvPr>
            <p:ph type="ftr" sz="quarter" idx="11"/>
          </p:nvPr>
        </p:nvSpPr>
        <p:spPr/>
        <p:txBody>
          <a:bodyPr/>
          <a:lstStyle/>
          <a:p>
            <a:endParaRPr lang="es-AR"/>
          </a:p>
        </p:txBody>
      </p:sp>
      <p:sp>
        <p:nvSpPr>
          <p:cNvPr id="13" name="Rectangle 12"/>
          <p:cNvSpPr/>
          <p:nvPr/>
        </p:nvSpPr>
        <p:spPr>
          <a:xfrm>
            <a:off x="7744507" y="39"/>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D63E9DD7-C7CA-47C7-ACF5-58505168CEA3}" type="slidenum">
              <a:rPr lang="es-AR" smtClean="0"/>
              <a:pPr/>
              <a:t>‹Nº›</a:t>
            </a:fld>
            <a:endParaRPr lang="es-AR"/>
          </a:p>
        </p:txBody>
      </p:sp>
    </p:spTree>
    <p:extLst>
      <p:ext uri="{BB962C8B-B14F-4D97-AF65-F5344CB8AC3E}">
        <p14:creationId xmlns:p14="http://schemas.microsoft.com/office/powerpoint/2010/main" val="3995919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6219206-D714-4F6C-BA55-F275C93AA7F3}" type="datetimeFigureOut">
              <a:rPr lang="es-AR" smtClean="0"/>
              <a:pPr/>
              <a:t>30/06/2020</a:t>
            </a:fld>
            <a:endParaRPr lang="es-AR"/>
          </a:p>
        </p:txBody>
      </p:sp>
      <p:sp>
        <p:nvSpPr>
          <p:cNvPr id="5" name="Footer Placeholder 4"/>
          <p:cNvSpPr>
            <a:spLocks noGrp="1"/>
          </p:cNvSpPr>
          <p:nvPr>
            <p:ph type="ftr" sz="quarter" idx="11"/>
          </p:nvPr>
        </p:nvSpPr>
        <p:spPr/>
        <p:txBody>
          <a:bodyPr/>
          <a:lstStyle/>
          <a:p>
            <a:endParaRPr lang="es-AR"/>
          </a:p>
        </p:txBody>
      </p:sp>
      <p:sp>
        <p:nvSpPr>
          <p:cNvPr id="18"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D63E9DD7-C7CA-47C7-ACF5-58505168CEA3}" type="slidenum">
              <a:rPr lang="es-AR" smtClean="0"/>
              <a:pPr/>
              <a:t>‹Nº›</a:t>
            </a:fld>
            <a:endParaRPr lang="es-AR"/>
          </a:p>
        </p:txBody>
      </p:sp>
    </p:spTree>
    <p:extLst>
      <p:ext uri="{BB962C8B-B14F-4D97-AF65-F5344CB8AC3E}">
        <p14:creationId xmlns:p14="http://schemas.microsoft.com/office/powerpoint/2010/main" val="3777413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grpSp>
        <p:nvGrpSpPr>
          <p:cNvPr id="6" name="Group 5"/>
          <p:cNvGrpSpPr/>
          <p:nvPr/>
        </p:nvGrpSpPr>
        <p:grpSpPr>
          <a:xfrm>
            <a:off x="-2266" y="-2022"/>
            <a:ext cx="9146266" cy="6861037"/>
            <a:chOff x="-2266" y="-2022"/>
            <a:chExt cx="9146266" cy="6861037"/>
          </a:xfrm>
        </p:grpSpPr>
        <p:sp>
          <p:nvSpPr>
            <p:cNvPr id="12" name="Rectangle 11"/>
            <p:cNvSpPr/>
            <p:nvPr/>
          </p:nvSpPr>
          <p:spPr>
            <a:xfrm>
              <a:off x="0" y="0"/>
              <a:ext cx="9144000" cy="6858000"/>
            </a:xfrm>
            <a:prstGeom prst="rect">
              <a:avLst/>
            </a:prstGeom>
            <a:blipFill>
              <a:blip r:embed="rId2" cstate="print">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0"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hasCustomPrompt="1"/>
          </p:nvPr>
        </p:nvSpPr>
        <p:spPr>
          <a:xfrm>
            <a:off x="866443" y="2257588"/>
            <a:ext cx="3101763" cy="3020343"/>
          </a:xfrm>
        </p:spPr>
        <p:txBody>
          <a:bodyPr anchor="ctr"/>
          <a:lstStyle>
            <a:lvl1pPr algn="l">
              <a:defRPr sz="3200" b="0" cap="none"/>
            </a:lvl1pPr>
          </a:lstStyle>
          <a:p>
            <a:r>
              <a:rPr lang="en-US" dirty="0"/>
              <a:t>Click to edit Master title style</a:t>
            </a:r>
            <a:br>
              <a:rPr lang="en-US" dirty="0"/>
            </a:br>
            <a:r>
              <a:rPr lang="en-US" dirty="0"/>
              <a:t>third</a:t>
            </a:r>
          </a:p>
        </p:txBody>
      </p:sp>
      <p:sp>
        <p:nvSpPr>
          <p:cNvPr id="3" name="Text Placeholder 2"/>
          <p:cNvSpPr>
            <a:spLocks noGrp="1"/>
          </p:cNvSpPr>
          <p:nvPr>
            <p:ph type="body" idx="1"/>
          </p:nvPr>
        </p:nvSpPr>
        <p:spPr>
          <a:xfrm>
            <a:off x="5119261" y="2257267"/>
            <a:ext cx="3054653" cy="3020345"/>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6219206-D714-4F6C-BA55-F275C93AA7F3}" type="datetimeFigureOut">
              <a:rPr lang="es-AR" smtClean="0"/>
              <a:pPr/>
              <a:t>30/06/2020</a:t>
            </a:fld>
            <a:endParaRPr lang="es-AR"/>
          </a:p>
        </p:txBody>
      </p:sp>
      <p:sp>
        <p:nvSpPr>
          <p:cNvPr id="5" name="Footer Placeholder 4"/>
          <p:cNvSpPr>
            <a:spLocks noGrp="1"/>
          </p:cNvSpPr>
          <p:nvPr>
            <p:ph type="ftr" sz="quarter" idx="11"/>
          </p:nvPr>
        </p:nvSpPr>
        <p:spPr/>
        <p:txBody>
          <a:bodyPr/>
          <a:lstStyle/>
          <a:p>
            <a:endParaRPr lang="es-AR"/>
          </a:p>
        </p:txBody>
      </p:sp>
      <p:sp>
        <p:nvSpPr>
          <p:cNvPr id="13" name="Rectangle 12"/>
          <p:cNvSpPr/>
          <p:nvPr/>
        </p:nvSpPr>
        <p:spPr>
          <a:xfrm>
            <a:off x="7745644" y="39"/>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1"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D63E9DD7-C7CA-47C7-ACF5-58505168CEA3}" type="slidenum">
              <a:rPr lang="es-AR" smtClean="0"/>
              <a:pPr/>
              <a:t>‹Nº›</a:t>
            </a:fld>
            <a:endParaRPr lang="es-AR"/>
          </a:p>
        </p:txBody>
      </p:sp>
    </p:spTree>
    <p:extLst>
      <p:ext uri="{BB962C8B-B14F-4D97-AF65-F5344CB8AC3E}">
        <p14:creationId xmlns:p14="http://schemas.microsoft.com/office/powerpoint/2010/main" val="1828407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66440" y="2489199"/>
            <a:ext cx="3636979" cy="3530604"/>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0580" y="2489199"/>
            <a:ext cx="3636981" cy="3553245"/>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6219206-D714-4F6C-BA55-F275C93AA7F3}" type="datetimeFigureOut">
              <a:rPr lang="es-AR" smtClean="0"/>
              <a:pPr/>
              <a:t>30/06/2020</a:t>
            </a:fld>
            <a:endParaRPr lang="es-AR"/>
          </a:p>
        </p:txBody>
      </p:sp>
      <p:sp>
        <p:nvSpPr>
          <p:cNvPr id="6" name="Footer Placeholder 5"/>
          <p:cNvSpPr>
            <a:spLocks noGrp="1"/>
          </p:cNvSpPr>
          <p:nvPr>
            <p:ph type="ftr" sz="quarter" idx="11"/>
          </p:nvPr>
        </p:nvSpPr>
        <p:spPr/>
        <p:txBody>
          <a:bodyPr/>
          <a:lstStyle/>
          <a:p>
            <a:endParaRPr lang="es-AR"/>
          </a:p>
        </p:txBody>
      </p:sp>
      <p:sp>
        <p:nvSpPr>
          <p:cNvPr id="11"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D63E9DD7-C7CA-47C7-ACF5-58505168CEA3}" type="slidenum">
              <a:rPr lang="es-AR" smtClean="0"/>
              <a:pPr/>
              <a:t>‹Nº›</a:t>
            </a:fld>
            <a:endParaRPr lang="es-AR"/>
          </a:p>
        </p:txBody>
      </p:sp>
    </p:spTree>
    <p:extLst>
      <p:ext uri="{BB962C8B-B14F-4D97-AF65-F5344CB8AC3E}">
        <p14:creationId xmlns:p14="http://schemas.microsoft.com/office/powerpoint/2010/main" val="2312928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6440" y="2489200"/>
            <a:ext cx="3636979"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866441" y="3248040"/>
            <a:ext cx="3636978" cy="2771761"/>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0580" y="2488750"/>
            <a:ext cx="3636980"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0581" y="3248040"/>
            <a:ext cx="3636980" cy="2773909"/>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6219206-D714-4F6C-BA55-F275C93AA7F3}" type="datetimeFigureOut">
              <a:rPr lang="es-AR" smtClean="0"/>
              <a:pPr/>
              <a:t>30/06/2020</a:t>
            </a:fld>
            <a:endParaRPr lang="es-AR"/>
          </a:p>
        </p:txBody>
      </p:sp>
      <p:sp>
        <p:nvSpPr>
          <p:cNvPr id="8" name="Footer Placeholder 7"/>
          <p:cNvSpPr>
            <a:spLocks noGrp="1"/>
          </p:cNvSpPr>
          <p:nvPr>
            <p:ph type="ftr" sz="quarter" idx="11"/>
          </p:nvPr>
        </p:nvSpPr>
        <p:spPr/>
        <p:txBody>
          <a:bodyPr/>
          <a:lstStyle/>
          <a:p>
            <a:endParaRPr lang="es-AR"/>
          </a:p>
        </p:txBody>
      </p:sp>
      <p:sp>
        <p:nvSpPr>
          <p:cNvPr id="13"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D63E9DD7-C7CA-47C7-ACF5-58505168CEA3}" type="slidenum">
              <a:rPr lang="es-AR" smtClean="0"/>
              <a:pPr/>
              <a:t>‹Nº›</a:t>
            </a:fld>
            <a:endParaRPr lang="es-AR"/>
          </a:p>
        </p:txBody>
      </p:sp>
    </p:spTree>
    <p:extLst>
      <p:ext uri="{BB962C8B-B14F-4D97-AF65-F5344CB8AC3E}">
        <p14:creationId xmlns:p14="http://schemas.microsoft.com/office/powerpoint/2010/main" val="1381240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6219206-D714-4F6C-BA55-F275C93AA7F3}" type="datetimeFigureOut">
              <a:rPr lang="es-AR" smtClean="0"/>
              <a:pPr/>
              <a:t>30/06/2020</a:t>
            </a:fld>
            <a:endParaRPr lang="es-AR"/>
          </a:p>
        </p:txBody>
      </p:sp>
      <p:sp>
        <p:nvSpPr>
          <p:cNvPr id="4" name="Footer Placeholder 3"/>
          <p:cNvSpPr>
            <a:spLocks noGrp="1"/>
          </p:cNvSpPr>
          <p:nvPr>
            <p:ph type="ftr" sz="quarter" idx="11"/>
          </p:nvPr>
        </p:nvSpPr>
        <p:spPr/>
        <p:txBody>
          <a:bodyPr/>
          <a:lstStyle/>
          <a:p>
            <a:endParaRPr lang="es-AR"/>
          </a:p>
        </p:txBody>
      </p:sp>
      <p:sp>
        <p:nvSpPr>
          <p:cNvPr id="10"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D63E9DD7-C7CA-47C7-ACF5-58505168CEA3}" type="slidenum">
              <a:rPr lang="es-AR" smtClean="0"/>
              <a:pPr/>
              <a:t>‹Nº›</a:t>
            </a:fld>
            <a:endParaRPr lang="es-AR"/>
          </a:p>
        </p:txBody>
      </p:sp>
    </p:spTree>
    <p:extLst>
      <p:ext uri="{BB962C8B-B14F-4D97-AF65-F5344CB8AC3E}">
        <p14:creationId xmlns:p14="http://schemas.microsoft.com/office/powerpoint/2010/main" val="1843061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219206-D714-4F6C-BA55-F275C93AA7F3}" type="datetimeFigureOut">
              <a:rPr lang="es-AR" smtClean="0"/>
              <a:pPr/>
              <a:t>30/06/2020</a:t>
            </a:fld>
            <a:endParaRPr lang="es-AR"/>
          </a:p>
        </p:txBody>
      </p:sp>
      <p:sp>
        <p:nvSpPr>
          <p:cNvPr id="3" name="Footer Placeholder 2"/>
          <p:cNvSpPr>
            <a:spLocks noGrp="1"/>
          </p:cNvSpPr>
          <p:nvPr>
            <p:ph type="ftr" sz="quarter" idx="11"/>
          </p:nvPr>
        </p:nvSpPr>
        <p:spPr/>
        <p:txBody>
          <a:bodyPr/>
          <a:lstStyle/>
          <a:p>
            <a:endParaRPr lang="es-AR"/>
          </a:p>
        </p:txBody>
      </p:sp>
      <p:sp>
        <p:nvSpPr>
          <p:cNvPr id="11" name="Rectangle 10"/>
          <p:cNvSpPr/>
          <p:nvPr/>
        </p:nvSpPr>
        <p:spPr>
          <a:xfrm>
            <a:off x="7745644" y="-1404"/>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D63E9DD7-C7CA-47C7-ACF5-58505168CEA3}" type="slidenum">
              <a:rPr lang="es-AR" smtClean="0"/>
              <a:pPr/>
              <a:t>‹Nº›</a:t>
            </a:fld>
            <a:endParaRPr lang="es-AR"/>
          </a:p>
        </p:txBody>
      </p:sp>
    </p:spTree>
    <p:extLst>
      <p:ext uri="{BB962C8B-B14F-4D97-AF65-F5344CB8AC3E}">
        <p14:creationId xmlns:p14="http://schemas.microsoft.com/office/powerpoint/2010/main" val="1863465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7" name="Group 6"/>
          <p:cNvGrpSpPr/>
          <p:nvPr/>
        </p:nvGrpSpPr>
        <p:grpSpPr>
          <a:xfrm>
            <a:off x="-2266" y="-2022"/>
            <a:ext cx="9146266" cy="6861037"/>
            <a:chOff x="-2266" y="-2022"/>
            <a:chExt cx="9146266" cy="6861037"/>
          </a:xfrm>
        </p:grpSpPr>
        <p:sp>
          <p:nvSpPr>
            <p:cNvPr id="13" name="Rectangle 12"/>
            <p:cNvSpPr/>
            <p:nvPr/>
          </p:nvSpPr>
          <p:spPr>
            <a:xfrm>
              <a:off x="0" y="0"/>
              <a:ext cx="9144000" cy="6858000"/>
            </a:xfrm>
            <a:prstGeom prst="rect">
              <a:avLst/>
            </a:prstGeom>
            <a:blipFill>
              <a:blip r:embed="rId2" cstate="print">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8"/>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0"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568927" y="1452881"/>
            <a:ext cx="3632850" cy="4572000"/>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bwMode="gray">
          <a:xfrm>
            <a:off x="866440" y="3086845"/>
            <a:ext cx="2712590" cy="2938036"/>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6219206-D714-4F6C-BA55-F275C93AA7F3}" type="datetimeFigureOut">
              <a:rPr lang="es-AR" smtClean="0"/>
              <a:pPr/>
              <a:t>30/06/2020</a:t>
            </a:fld>
            <a:endParaRPr lang="es-AR"/>
          </a:p>
        </p:txBody>
      </p:sp>
      <p:sp>
        <p:nvSpPr>
          <p:cNvPr id="6" name="Footer Placeholder 5"/>
          <p:cNvSpPr>
            <a:spLocks noGrp="1"/>
          </p:cNvSpPr>
          <p:nvPr>
            <p:ph type="ftr" sz="quarter" idx="11"/>
          </p:nvPr>
        </p:nvSpPr>
        <p:spPr/>
        <p:txBody>
          <a:bodyPr/>
          <a:lstStyle/>
          <a:p>
            <a:endParaRPr lang="es-AR"/>
          </a:p>
        </p:txBody>
      </p:sp>
      <p:sp>
        <p:nvSpPr>
          <p:cNvPr id="19" name="Rectangle 18"/>
          <p:cNvSpPr/>
          <p:nvPr/>
        </p:nvSpPr>
        <p:spPr>
          <a:xfrm>
            <a:off x="7745644" y="-1404"/>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D63E9DD7-C7CA-47C7-ACF5-58505168CEA3}" type="slidenum">
              <a:rPr lang="es-AR" smtClean="0"/>
              <a:pPr/>
              <a:t>‹Nº›</a:t>
            </a:fld>
            <a:endParaRPr lang="es-AR"/>
          </a:p>
        </p:txBody>
      </p:sp>
    </p:spTree>
    <p:extLst>
      <p:ext uri="{BB962C8B-B14F-4D97-AF65-F5344CB8AC3E}">
        <p14:creationId xmlns:p14="http://schemas.microsoft.com/office/powerpoint/2010/main" val="3281790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7" name="Group 6"/>
          <p:cNvGrpSpPr/>
          <p:nvPr/>
        </p:nvGrpSpPr>
        <p:grpSpPr>
          <a:xfrm>
            <a:off x="-2266" y="-2022"/>
            <a:ext cx="9146266" cy="6861037"/>
            <a:chOff x="-2266" y="-2022"/>
            <a:chExt cx="9146266" cy="6861037"/>
          </a:xfrm>
        </p:grpSpPr>
        <p:sp>
          <p:nvSpPr>
            <p:cNvPr id="21" name="Rectangle 20"/>
            <p:cNvSpPr/>
            <p:nvPr/>
          </p:nvSpPr>
          <p:spPr>
            <a:xfrm>
              <a:off x="0" y="0"/>
              <a:ext cx="9144000" cy="6858000"/>
            </a:xfrm>
            <a:prstGeom prst="rect">
              <a:avLst/>
            </a:prstGeom>
            <a:blipFill>
              <a:blip r:embed="rId2" cstate="print">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6" name="Oval 25"/>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8"/>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7"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51591" y="1343112"/>
            <a:ext cx="3001938" cy="1613085"/>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bwMode="gray">
          <a:xfrm>
            <a:off x="851592" y="3086100"/>
            <a:ext cx="3001938" cy="24511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6219206-D714-4F6C-BA55-F275C93AA7F3}" type="datetimeFigureOut">
              <a:rPr lang="es-AR" smtClean="0"/>
              <a:pPr/>
              <a:t>30/06/2020</a:t>
            </a:fld>
            <a:endParaRPr lang="es-AR"/>
          </a:p>
        </p:txBody>
      </p:sp>
      <p:sp>
        <p:nvSpPr>
          <p:cNvPr id="6" name="Footer Placeholder 5"/>
          <p:cNvSpPr>
            <a:spLocks noGrp="1"/>
          </p:cNvSpPr>
          <p:nvPr>
            <p:ph type="ftr" sz="quarter" idx="11"/>
          </p:nvPr>
        </p:nvSpPr>
        <p:spPr/>
        <p:txBody>
          <a:bodyPr/>
          <a:lstStyle/>
          <a:p>
            <a:endParaRPr lang="es-AR"/>
          </a:p>
        </p:txBody>
      </p:sp>
      <p:sp>
        <p:nvSpPr>
          <p:cNvPr id="14" name="Rectangle 13"/>
          <p:cNvSpPr/>
          <p:nvPr/>
        </p:nvSpPr>
        <p:spPr>
          <a:xfrm>
            <a:off x="7745644" y="-1404"/>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D63E9DD7-C7CA-47C7-ACF5-58505168CEA3}" type="slidenum">
              <a:rPr lang="es-AR" smtClean="0"/>
              <a:pPr/>
              <a:t>‹Nº›</a:t>
            </a:fld>
            <a:endParaRPr lang="es-AR"/>
          </a:p>
        </p:txBody>
      </p:sp>
    </p:spTree>
    <p:extLst>
      <p:ext uri="{BB962C8B-B14F-4D97-AF65-F5344CB8AC3E}">
        <p14:creationId xmlns:p14="http://schemas.microsoft.com/office/powerpoint/2010/main" val="1375767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2266" y="-2022"/>
            <a:ext cx="9146266" cy="6861037"/>
            <a:chOff x="-2266" y="-2022"/>
            <a:chExt cx="9146266" cy="6861037"/>
          </a:xfrm>
        </p:grpSpPr>
        <p:sp>
          <p:nvSpPr>
            <p:cNvPr id="19" name="Rectangle 18"/>
            <p:cNvSpPr/>
            <p:nvPr/>
          </p:nvSpPr>
          <p:spPr>
            <a:xfrm>
              <a:off x="0" y="0"/>
              <a:ext cx="9144000" cy="6858000"/>
            </a:xfrm>
            <a:prstGeom prst="rect">
              <a:avLst/>
            </a:prstGeom>
            <a:blipFill>
              <a:blip r:embed="rId19" cstate="print">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8"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6" name="Freeform 25"/>
            <p:cNvSpPr/>
            <p:nvPr/>
          </p:nvSpPr>
          <p:spPr bwMode="gray">
            <a:xfrm>
              <a:off x="485023" y="1856958"/>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7"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1" y="927099"/>
            <a:ext cx="6345260" cy="709865"/>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6441" y="2489201"/>
            <a:ext cx="6345260" cy="3530599"/>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560111" y="6377097"/>
            <a:ext cx="990599" cy="228659"/>
          </a:xfrm>
          <a:prstGeom prst="rect">
            <a:avLst/>
          </a:prstGeom>
        </p:spPr>
        <p:txBody>
          <a:bodyPr vert="horz" lIns="91440" tIns="45720" rIns="91440" bIns="45720" rtlCol="0" anchor="t" anchorCtr="0"/>
          <a:lstStyle>
            <a:lvl1pPr algn="r">
              <a:defRPr sz="900" b="1" i="0">
                <a:solidFill>
                  <a:schemeClr val="accent1"/>
                </a:solidFill>
              </a:defRPr>
            </a:lvl1pPr>
          </a:lstStyle>
          <a:p>
            <a:fld id="{16219206-D714-4F6C-BA55-F275C93AA7F3}" type="datetimeFigureOut">
              <a:rPr lang="es-AR" smtClean="0"/>
              <a:pPr/>
              <a:t>30/06/2020</a:t>
            </a:fld>
            <a:endParaRPr lang="es-AR"/>
          </a:p>
        </p:txBody>
      </p:sp>
      <p:sp>
        <p:nvSpPr>
          <p:cNvPr id="5" name="Footer Placeholder 4"/>
          <p:cNvSpPr>
            <a:spLocks noGrp="1"/>
          </p:cNvSpPr>
          <p:nvPr>
            <p:ph type="ftr" sz="quarter" idx="3"/>
          </p:nvPr>
        </p:nvSpPr>
        <p:spPr>
          <a:xfrm>
            <a:off x="590842" y="6373195"/>
            <a:ext cx="3859795" cy="228659"/>
          </a:xfrm>
          <a:prstGeom prst="rect">
            <a:avLst/>
          </a:prstGeom>
        </p:spPr>
        <p:txBody>
          <a:bodyPr vert="horz" lIns="91440" tIns="45720" rIns="91440" bIns="45720" rtlCol="0" anchor="b"/>
          <a:lstStyle>
            <a:lvl1pPr algn="l">
              <a:defRPr sz="900" b="1" i="0">
                <a:solidFill>
                  <a:schemeClr val="accent1"/>
                </a:solidFill>
              </a:defRPr>
            </a:lvl1pPr>
          </a:lstStyle>
          <a:p>
            <a:endParaRPr lang="es-AR"/>
          </a:p>
        </p:txBody>
      </p:sp>
      <p:sp>
        <p:nvSpPr>
          <p:cNvPr id="29" name="Rectangle 2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3"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D63E9DD7-C7CA-47C7-ACF5-58505168CEA3}" type="slidenum">
              <a:rPr lang="es-AR" smtClean="0"/>
              <a:pPr/>
              <a:t>‹Nº›</a:t>
            </a:fld>
            <a:endParaRPr lang="es-AR"/>
          </a:p>
        </p:txBody>
      </p:sp>
    </p:spTree>
    <p:extLst>
      <p:ext uri="{BB962C8B-B14F-4D97-AF65-F5344CB8AC3E}">
        <p14:creationId xmlns:p14="http://schemas.microsoft.com/office/powerpoint/2010/main" val="4183220151"/>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764704"/>
            <a:ext cx="7851648" cy="1828800"/>
          </a:xfrm>
        </p:spPr>
        <p:txBody>
          <a:bodyPr>
            <a:normAutofit/>
          </a:bodyPr>
          <a:lstStyle/>
          <a:p>
            <a:pPr algn="ctr"/>
            <a:r>
              <a:rPr lang="es-AR" sz="3800" b="1" dirty="0" smtClean="0"/>
              <a:t>Límites económicos del seguro</a:t>
            </a:r>
            <a:endParaRPr lang="es-AR" sz="3800" b="1" dirty="0"/>
          </a:p>
        </p:txBody>
      </p:sp>
      <p:sp>
        <p:nvSpPr>
          <p:cNvPr id="3" name="2 Subtítulo"/>
          <p:cNvSpPr>
            <a:spLocks noGrp="1"/>
          </p:cNvSpPr>
          <p:nvPr>
            <p:ph type="subTitle" idx="1"/>
          </p:nvPr>
        </p:nvSpPr>
        <p:spPr>
          <a:xfrm>
            <a:off x="539552" y="3789040"/>
            <a:ext cx="7920880" cy="2448272"/>
          </a:xfrm>
        </p:spPr>
        <p:txBody>
          <a:bodyPr>
            <a:normAutofit fontScale="77500" lnSpcReduction="20000"/>
          </a:bodyPr>
          <a:lstStyle/>
          <a:p>
            <a:pPr algn="ctr"/>
            <a:r>
              <a:rPr lang="es-AR" sz="4600" b="1" dirty="0" smtClean="0">
                <a:solidFill>
                  <a:schemeClr val="accent2"/>
                </a:solidFill>
              </a:rPr>
              <a:t>POR MARIA FABIANA COMPIANI</a:t>
            </a:r>
            <a:endParaRPr lang="es-AR" sz="1900" b="1" dirty="0" smtClean="0">
              <a:solidFill>
                <a:schemeClr val="accent2"/>
              </a:solidFill>
            </a:endParaRPr>
          </a:p>
          <a:p>
            <a:endParaRPr lang="es-ES" sz="1900" b="1" dirty="0" smtClean="0"/>
          </a:p>
          <a:p>
            <a:endParaRPr lang="es-ES" sz="1900" b="1" dirty="0" smtClean="0"/>
          </a:p>
          <a:p>
            <a:endParaRPr lang="es-ES" sz="1900" b="1" dirty="0"/>
          </a:p>
          <a:p>
            <a:pPr algn="ctr"/>
            <a:r>
              <a:rPr lang="es-ES" sz="3400" b="1" dirty="0" smtClean="0"/>
              <a:t>i</a:t>
            </a:r>
            <a:r>
              <a:rPr lang="es-ES" sz="3400" b="1" cap="none" dirty="0" smtClean="0"/>
              <a:t>nstituto de Derecho del Seguro del Colegio de Abogados de </a:t>
            </a:r>
            <a:r>
              <a:rPr lang="es-ES" sz="3400" b="1" cap="none" dirty="0"/>
              <a:t>S</a:t>
            </a:r>
            <a:r>
              <a:rPr lang="es-ES" sz="3400" b="1" cap="none" dirty="0" smtClean="0"/>
              <a:t>anta Fe, </a:t>
            </a:r>
            <a:r>
              <a:rPr lang="es-ES" sz="3400" b="1" cap="none" dirty="0" smtClean="0"/>
              <a:t>30 </a:t>
            </a:r>
            <a:r>
              <a:rPr lang="es-ES" sz="3400" b="1" cap="none" dirty="0" smtClean="0"/>
              <a:t>de junio de 2020</a:t>
            </a:r>
            <a:endParaRPr lang="es-AR" sz="3400" b="1" cap="none" dirty="0" smtClean="0"/>
          </a:p>
        </p:txBody>
      </p:sp>
    </p:spTree>
    <p:extLst>
      <p:ext uri="{BB962C8B-B14F-4D97-AF65-F5344CB8AC3E}">
        <p14:creationId xmlns:p14="http://schemas.microsoft.com/office/powerpoint/2010/main" val="981786565"/>
      </p:ext>
    </p:extLst>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548680"/>
            <a:ext cx="7128792" cy="1237238"/>
          </a:xfrm>
        </p:spPr>
        <p:txBody>
          <a:bodyPr>
            <a:normAutofit fontScale="90000"/>
          </a:bodyPr>
          <a:lstStyle/>
          <a:p>
            <a:r>
              <a:rPr lang="es-AR" sz="3600" b="1" dirty="0" smtClean="0"/>
              <a:t>Cláusulas limitativas y delimitación del riesgo asegurado. Límites</a:t>
            </a:r>
            <a:endParaRPr lang="es-AR" sz="3600" b="1" dirty="0"/>
          </a:p>
        </p:txBody>
      </p:sp>
      <p:sp>
        <p:nvSpPr>
          <p:cNvPr id="3" name="2 Marcador de contenido"/>
          <p:cNvSpPr>
            <a:spLocks noGrp="1"/>
          </p:cNvSpPr>
          <p:nvPr>
            <p:ph idx="1"/>
          </p:nvPr>
        </p:nvSpPr>
        <p:spPr>
          <a:xfrm>
            <a:off x="457200" y="2537764"/>
            <a:ext cx="8329642" cy="4779668"/>
          </a:xfrm>
        </p:spPr>
        <p:txBody>
          <a:bodyPr>
            <a:normAutofit/>
          </a:bodyPr>
          <a:lstStyle/>
          <a:p>
            <a:pPr algn="just"/>
            <a:r>
              <a:rPr lang="es-AR" sz="2400" b="1" dirty="0" smtClean="0">
                <a:solidFill>
                  <a:schemeClr val="accent1"/>
                </a:solidFill>
              </a:rPr>
              <a:t>Ni la franquicia o descubierto obligatorio, ni la suma asegurada, podrán ser consideradas como cláusulas abusivas porque integran la relación precio bien o servicio</a:t>
            </a:r>
            <a:r>
              <a:rPr lang="es-AR" sz="2400" dirty="0" smtClean="0">
                <a:solidFill>
                  <a:schemeClr val="accent1"/>
                </a:solidFill>
              </a:rPr>
              <a:t>. </a:t>
            </a:r>
          </a:p>
          <a:p>
            <a:pPr algn="just"/>
            <a:endParaRPr lang="es-AR" sz="2400" dirty="0" smtClean="0">
              <a:solidFill>
                <a:schemeClr val="accent1"/>
              </a:solidFill>
            </a:endParaRPr>
          </a:p>
          <a:p>
            <a:pPr algn="just"/>
            <a:r>
              <a:rPr lang="es-AR" sz="2400" b="1" dirty="0" smtClean="0">
                <a:solidFill>
                  <a:schemeClr val="accent5">
                    <a:lumMod val="50000"/>
                  </a:schemeClr>
                </a:solidFill>
              </a:rPr>
              <a:t>Constituyen defensas nacidas antes del siniestro e integran la medida del seguro, lo que permite su oponibilidad a la víctima (art. 118, Ley de Seguros).</a:t>
            </a:r>
          </a:p>
        </p:txBody>
      </p:sp>
    </p:spTree>
    <p:extLst>
      <p:ext uri="{BB962C8B-B14F-4D97-AF65-F5344CB8AC3E}">
        <p14:creationId xmlns:p14="http://schemas.microsoft.com/office/powerpoint/2010/main" val="2884334611"/>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4400" y="836712"/>
            <a:ext cx="8229600" cy="1143000"/>
          </a:xfrm>
        </p:spPr>
        <p:txBody>
          <a:bodyPr>
            <a:normAutofit fontScale="90000"/>
          </a:bodyPr>
          <a:lstStyle/>
          <a:p>
            <a:r>
              <a:rPr lang="es-ES" sz="3600" b="1" dirty="0" smtClean="0"/>
              <a:t>Los intereses y las costas. La regla proporcional</a:t>
            </a:r>
            <a:endParaRPr lang="es-ES" sz="3600" b="1" dirty="0"/>
          </a:p>
        </p:txBody>
      </p:sp>
      <p:sp>
        <p:nvSpPr>
          <p:cNvPr id="3" name="Marcador de contenido 2"/>
          <p:cNvSpPr>
            <a:spLocks noGrp="1"/>
          </p:cNvSpPr>
          <p:nvPr>
            <p:ph idx="1"/>
          </p:nvPr>
        </p:nvSpPr>
        <p:spPr>
          <a:xfrm>
            <a:off x="467544" y="2132856"/>
            <a:ext cx="8352928" cy="5112568"/>
          </a:xfrm>
        </p:spPr>
        <p:txBody>
          <a:bodyPr>
            <a:normAutofit/>
          </a:bodyPr>
          <a:lstStyle/>
          <a:p>
            <a:pPr marL="0" indent="0" algn="just">
              <a:buNone/>
            </a:pPr>
            <a:r>
              <a:rPr lang="es-AR" sz="2000" b="1" i="1" dirty="0">
                <a:solidFill>
                  <a:schemeClr val="accent4">
                    <a:lumMod val="50000"/>
                  </a:schemeClr>
                </a:solidFill>
              </a:rPr>
              <a:t>…Que si bien es cierto que la Ley 17.418 expresa que la finalidad del seguro de responsabilidad civil consiste en `mantener indemne al asegurado por cuanto deba a un tercero en razón de la responsabilidad prevista en el contrato´ (art. 109) y que `la garantía del asegurador comprende los gastos y costas judiciales y extrajudiciales para resistir la pretensión del tercero´ (art. 110, inc. a), también lo es que </a:t>
            </a:r>
            <a:r>
              <a:rPr lang="es-AR" sz="2000" b="1" i="1" dirty="0">
                <a:solidFill>
                  <a:schemeClr val="accent2"/>
                </a:solidFill>
              </a:rPr>
              <a:t>´si el asegurado debe soportar una parte del daño, el asegurador reembolsará los gastos y costas en la misma proporción´</a:t>
            </a:r>
            <a:r>
              <a:rPr lang="es-AR" sz="2000" b="1" i="1" dirty="0">
                <a:solidFill>
                  <a:schemeClr val="accent4">
                    <a:lumMod val="50000"/>
                  </a:schemeClr>
                </a:solidFill>
              </a:rPr>
              <a:t> (art. 111, segunda parte)”</a:t>
            </a:r>
            <a:r>
              <a:rPr lang="es-ES_tradnl" sz="2000" b="1" dirty="0">
                <a:solidFill>
                  <a:schemeClr val="accent4">
                    <a:lumMod val="50000"/>
                  </a:schemeClr>
                </a:solidFill>
              </a:rPr>
              <a:t> </a:t>
            </a:r>
            <a:r>
              <a:rPr lang="es-ES_tradnl" sz="2000" b="1" dirty="0" smtClean="0">
                <a:solidFill>
                  <a:schemeClr val="accent4">
                    <a:lumMod val="50000"/>
                  </a:schemeClr>
                </a:solidFill>
              </a:rPr>
              <a:t>(</a:t>
            </a:r>
            <a:r>
              <a:rPr lang="es-ES" sz="2000" b="1" dirty="0">
                <a:solidFill>
                  <a:schemeClr val="accent4">
                    <a:lumMod val="50000"/>
                  </a:schemeClr>
                </a:solidFill>
              </a:rPr>
              <a:t>CSJN, 18.11.2105, “Buján, Juan Pablo c/ Unidad de Gestión Operativa Ferroviaria de Emergencia LSM y </a:t>
            </a:r>
            <a:r>
              <a:rPr lang="es-ES" sz="2000" b="1" dirty="0" err="1">
                <a:solidFill>
                  <a:schemeClr val="accent4">
                    <a:lumMod val="50000"/>
                  </a:schemeClr>
                </a:solidFill>
              </a:rPr>
              <a:t>ots</a:t>
            </a:r>
            <a:r>
              <a:rPr lang="es-ES" sz="2000" b="1" dirty="0">
                <a:solidFill>
                  <a:schemeClr val="accent4">
                    <a:lumMod val="50000"/>
                  </a:schemeClr>
                </a:solidFill>
              </a:rPr>
              <a:t>. S/ Daños y perjuicios”, DJ 09/03/2016, 21 con nota de STIGLTIZ, Rubén S.-COMPIANI, María F., </a:t>
            </a:r>
            <a:r>
              <a:rPr lang="es-ES" sz="2000" b="1" dirty="0" err="1">
                <a:solidFill>
                  <a:schemeClr val="accent4">
                    <a:lumMod val="50000"/>
                  </a:schemeClr>
                </a:solidFill>
              </a:rPr>
              <a:t>RCyS</a:t>
            </a:r>
            <a:r>
              <a:rPr lang="es-ES" sz="2000" b="1" dirty="0">
                <a:solidFill>
                  <a:schemeClr val="accent4">
                    <a:lumMod val="50000"/>
                  </a:schemeClr>
                </a:solidFill>
              </a:rPr>
              <a:t> 2016-VII, 177; RDCO 277, 340; Cita Online: AR/JUR/48696/</a:t>
            </a:r>
            <a:r>
              <a:rPr lang="es-ES" sz="2000" b="1" dirty="0" smtClean="0">
                <a:solidFill>
                  <a:schemeClr val="accent4">
                    <a:lumMod val="50000"/>
                  </a:schemeClr>
                </a:solidFill>
              </a:rPr>
              <a:t>2015).</a:t>
            </a:r>
            <a:r>
              <a:rPr lang="es-ES_tradnl" sz="2000" b="1" dirty="0" smtClean="0">
                <a:solidFill>
                  <a:schemeClr val="accent4">
                    <a:lumMod val="50000"/>
                  </a:schemeClr>
                </a:solidFill>
              </a:rPr>
              <a:t> </a:t>
            </a:r>
            <a:endParaRPr lang="es-ES" sz="2000" b="1" dirty="0">
              <a:solidFill>
                <a:schemeClr val="accent4">
                  <a:lumMod val="50000"/>
                </a:schemeClr>
              </a:solidFill>
            </a:endParaRPr>
          </a:p>
        </p:txBody>
      </p:sp>
    </p:spTree>
    <p:extLst>
      <p:ext uri="{BB962C8B-B14F-4D97-AF65-F5344CB8AC3E}">
        <p14:creationId xmlns:p14="http://schemas.microsoft.com/office/powerpoint/2010/main" val="27396523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576" y="764705"/>
            <a:ext cx="6984775" cy="936104"/>
          </a:xfrm>
        </p:spPr>
        <p:txBody>
          <a:bodyPr>
            <a:noAutofit/>
          </a:bodyPr>
          <a:lstStyle/>
          <a:p>
            <a:r>
              <a:rPr lang="es-ES" sz="2800" b="1" dirty="0"/>
              <a:t>La suma asegurada como límite de la obligación del asegurador</a:t>
            </a:r>
            <a:endParaRPr lang="es-ES" sz="2800" dirty="0"/>
          </a:p>
        </p:txBody>
      </p:sp>
      <p:sp>
        <p:nvSpPr>
          <p:cNvPr id="3" name="Marcador de contenido 2"/>
          <p:cNvSpPr>
            <a:spLocks noGrp="1"/>
          </p:cNvSpPr>
          <p:nvPr>
            <p:ph idx="1"/>
          </p:nvPr>
        </p:nvSpPr>
        <p:spPr>
          <a:xfrm>
            <a:off x="467544" y="2132856"/>
            <a:ext cx="8229600" cy="4653136"/>
          </a:xfrm>
        </p:spPr>
        <p:txBody>
          <a:bodyPr>
            <a:normAutofit fontScale="92500" lnSpcReduction="20000"/>
          </a:bodyPr>
          <a:lstStyle/>
          <a:p>
            <a:pPr algn="just"/>
            <a:r>
              <a:rPr lang="es-ES" sz="2400" b="1" dirty="0">
                <a:solidFill>
                  <a:schemeClr val="accent5">
                    <a:lumMod val="50000"/>
                  </a:schemeClr>
                </a:solidFill>
              </a:rPr>
              <a:t>Tanto el resarcimiento como el cumplimiento de la prestación convenida se traducen en una única expresión: pago </a:t>
            </a:r>
            <a:r>
              <a:rPr lang="es-ES" sz="2400" b="1" dirty="0" smtClean="0">
                <a:solidFill>
                  <a:schemeClr val="accent5">
                    <a:lumMod val="50000"/>
                  </a:schemeClr>
                </a:solidFill>
              </a:rPr>
              <a:t>de una suma de dinero que</a:t>
            </a:r>
            <a:r>
              <a:rPr lang="es-ES" sz="2400" b="1" dirty="0">
                <a:solidFill>
                  <a:schemeClr val="accent5">
                    <a:lumMod val="50000"/>
                  </a:schemeClr>
                </a:solidFill>
              </a:rPr>
              <a:t>, como tal, integra el objeto del contrato y en el caso del seguro porta un límite constituido, en principio, por la suma asegurada </a:t>
            </a:r>
            <a:r>
              <a:rPr lang="es-ES" sz="2400" b="1" i="1" dirty="0">
                <a:solidFill>
                  <a:schemeClr val="accent2"/>
                </a:solidFill>
              </a:rPr>
              <a:t>"salvo que la ley o el contrato"</a:t>
            </a:r>
            <a:r>
              <a:rPr lang="es-ES" sz="2400" b="1" dirty="0">
                <a:solidFill>
                  <a:schemeClr val="accent5">
                    <a:lumMod val="50000"/>
                  </a:schemeClr>
                </a:solidFill>
              </a:rPr>
              <a:t> dispongan lo contrario (art. 61, LS</a:t>
            </a:r>
            <a:r>
              <a:rPr lang="es-ES" sz="2400" b="1" dirty="0" smtClean="0">
                <a:solidFill>
                  <a:schemeClr val="accent5">
                    <a:lumMod val="50000"/>
                  </a:schemeClr>
                </a:solidFill>
              </a:rPr>
              <a:t>). </a:t>
            </a:r>
            <a:r>
              <a:rPr lang="es-ES" sz="2400" b="1" dirty="0" smtClean="0">
                <a:solidFill>
                  <a:schemeClr val="tx2"/>
                </a:solidFill>
              </a:rPr>
              <a:t>En </a:t>
            </a:r>
            <a:r>
              <a:rPr lang="es-ES" sz="2400" b="1" dirty="0">
                <a:solidFill>
                  <a:schemeClr val="tx2"/>
                </a:solidFill>
              </a:rPr>
              <a:t>los seguros de daños patrimoniales el pago de la suma asegurada se hallará constituido por el daño patrimonial provocado en relación de causalidad adecuada por el siniestro en la medida o hasta el monto de la suma </a:t>
            </a:r>
            <a:r>
              <a:rPr lang="es-ES" sz="2400" b="1" dirty="0" smtClean="0">
                <a:solidFill>
                  <a:schemeClr val="tx2"/>
                </a:solidFill>
              </a:rPr>
              <a:t>asegurada.</a:t>
            </a:r>
          </a:p>
          <a:p>
            <a:pPr algn="just"/>
            <a:r>
              <a:rPr lang="es-ES" sz="2400" b="1" dirty="0">
                <a:solidFill>
                  <a:schemeClr val="accent2"/>
                </a:solidFill>
              </a:rPr>
              <a:t>L</a:t>
            </a:r>
            <a:r>
              <a:rPr lang="es-ES" sz="2400" b="1" dirty="0" smtClean="0">
                <a:solidFill>
                  <a:schemeClr val="accent2"/>
                </a:solidFill>
              </a:rPr>
              <a:t>a </a:t>
            </a:r>
            <a:r>
              <a:rPr lang="es-ES" sz="2400" b="1" dirty="0">
                <a:solidFill>
                  <a:schemeClr val="accent2"/>
                </a:solidFill>
              </a:rPr>
              <a:t>función de la suma asegurada señalada en la póliza indica el monto máximo que debe pagar el asegurador, no determinando el valor a indemnizar, sino que exige del asegurado la prueba del daño efectivamente sufrido.</a:t>
            </a:r>
          </a:p>
          <a:p>
            <a:pPr algn="just"/>
            <a:endParaRPr lang="es-ES" sz="2400" dirty="0"/>
          </a:p>
        </p:txBody>
      </p:sp>
    </p:spTree>
    <p:extLst>
      <p:ext uri="{BB962C8B-B14F-4D97-AF65-F5344CB8AC3E}">
        <p14:creationId xmlns:p14="http://schemas.microsoft.com/office/powerpoint/2010/main" val="1387003391"/>
      </p:ext>
    </p:extLst>
  </p:cSld>
  <p:clrMapOvr>
    <a:masterClrMapping/>
  </p:clrMapOvr>
  <p:transition spd="slow">
    <p:spli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La jurisprudencia de la Corte</a:t>
            </a:r>
            <a:endParaRPr lang="es-ES" b="1" dirty="0"/>
          </a:p>
        </p:txBody>
      </p:sp>
      <p:sp>
        <p:nvSpPr>
          <p:cNvPr id="3" name="Marcador de contenido 2"/>
          <p:cNvSpPr>
            <a:spLocks noGrp="1"/>
          </p:cNvSpPr>
          <p:nvPr>
            <p:ph idx="1"/>
          </p:nvPr>
        </p:nvSpPr>
        <p:spPr>
          <a:xfrm>
            <a:off x="611560" y="2204864"/>
            <a:ext cx="7848872" cy="3602607"/>
          </a:xfrm>
        </p:spPr>
        <p:txBody>
          <a:bodyPr>
            <a:noAutofit/>
          </a:bodyPr>
          <a:lstStyle/>
          <a:p>
            <a:pPr algn="just"/>
            <a:r>
              <a:rPr lang="es-ES" sz="2400" b="1" dirty="0">
                <a:solidFill>
                  <a:schemeClr val="accent5">
                    <a:lumMod val="50000"/>
                  </a:schemeClr>
                </a:solidFill>
              </a:rPr>
              <a:t>El máximo Tribunal estableció que las obligaciones que se atribuyen al asegurador </a:t>
            </a:r>
            <a:r>
              <a:rPr lang="es-ES" sz="2400" b="1" u="sng" dirty="0">
                <a:solidFill>
                  <a:schemeClr val="accent5">
                    <a:lumMod val="50000"/>
                  </a:schemeClr>
                </a:solidFill>
              </a:rPr>
              <a:t>no deben serle impuestas más allá de los términos pactados en la póliza</a:t>
            </a:r>
            <a:r>
              <a:rPr lang="es-ES" sz="2400" b="1" dirty="0">
                <a:solidFill>
                  <a:schemeClr val="accent5">
                    <a:lumMod val="50000"/>
                  </a:schemeClr>
                </a:solidFill>
              </a:rPr>
              <a:t>, pues la misma ley 17.148 (el art. 118, 3º párr. señala que la sentencia hará cosa juzgada respecto al asegurador y puede ejecutarse contra él en la medida del seguro) establece que el contrato es la fuente de sus obligaciones y en dicho instrumento se determinan los alcances y límites de la garantía debida (CS, Fallos: </a:t>
            </a:r>
            <a:r>
              <a:rPr lang="es-ES" sz="2400" b="1" dirty="0" smtClean="0">
                <a:solidFill>
                  <a:schemeClr val="accent5">
                    <a:lumMod val="50000"/>
                  </a:schemeClr>
                </a:solidFill>
              </a:rPr>
              <a:t>338:1252, causa “Fernández”).</a:t>
            </a:r>
            <a:endParaRPr lang="es-ES" sz="2400" b="1" dirty="0">
              <a:solidFill>
                <a:schemeClr val="accent5">
                  <a:lumMod val="50000"/>
                </a:schemeClr>
              </a:solidFill>
            </a:endParaRPr>
          </a:p>
          <a:p>
            <a:pPr algn="just"/>
            <a:endParaRPr lang="es-ES" sz="2400" b="1" dirty="0">
              <a:solidFill>
                <a:schemeClr val="accent5">
                  <a:lumMod val="50000"/>
                </a:schemeClr>
              </a:solidFill>
            </a:endParaRPr>
          </a:p>
        </p:txBody>
      </p:sp>
    </p:spTree>
    <p:extLst>
      <p:ext uri="{BB962C8B-B14F-4D97-AF65-F5344CB8AC3E}">
        <p14:creationId xmlns:p14="http://schemas.microsoft.com/office/powerpoint/2010/main" val="2919190189"/>
      </p:ext>
    </p:extLst>
  </p:cSld>
  <p:clrMapOvr>
    <a:masterClrMapping/>
  </p:clrMapOvr>
  <p:transition>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 sz="3600" b="1" dirty="0" smtClean="0"/>
              <a:t>La </a:t>
            </a:r>
            <a:r>
              <a:rPr lang="es-ES" sz="3600" b="1" dirty="0" err="1" smtClean="0"/>
              <a:t>oponibilidad</a:t>
            </a:r>
            <a:r>
              <a:rPr lang="es-ES" sz="3600" b="1" dirty="0" smtClean="0"/>
              <a:t> de la franquicia</a:t>
            </a:r>
            <a:endParaRPr lang="es-ES" sz="3600" b="1" dirty="0"/>
          </a:p>
        </p:txBody>
      </p:sp>
      <p:sp>
        <p:nvSpPr>
          <p:cNvPr id="3" name="Marcador de contenido 2"/>
          <p:cNvSpPr>
            <a:spLocks noGrp="1"/>
          </p:cNvSpPr>
          <p:nvPr>
            <p:ph idx="1"/>
          </p:nvPr>
        </p:nvSpPr>
        <p:spPr>
          <a:xfrm>
            <a:off x="467544" y="2484534"/>
            <a:ext cx="8229600" cy="4389120"/>
          </a:xfrm>
        </p:spPr>
        <p:txBody>
          <a:bodyPr>
            <a:normAutofit/>
          </a:bodyPr>
          <a:lstStyle/>
          <a:p>
            <a:pPr marL="0" indent="0" algn="just">
              <a:buNone/>
            </a:pPr>
            <a:r>
              <a:rPr lang="es-AR" sz="2800" b="1" dirty="0">
                <a:solidFill>
                  <a:schemeClr val="accent1"/>
                </a:solidFill>
              </a:rPr>
              <a:t>L</a:t>
            </a:r>
            <a:r>
              <a:rPr lang="es-AR" sz="2800" b="1" dirty="0" smtClean="0">
                <a:solidFill>
                  <a:schemeClr val="accent1"/>
                </a:solidFill>
              </a:rPr>
              <a:t>a </a:t>
            </a:r>
            <a:r>
              <a:rPr lang="es-AR" sz="2800" b="1" dirty="0">
                <a:solidFill>
                  <a:schemeClr val="accent1"/>
                </a:solidFill>
              </a:rPr>
              <a:t>Corte Suprema de Justicia de la Nación fiel a su doctrina consideró el fallo </a:t>
            </a:r>
            <a:r>
              <a:rPr lang="es-AR" sz="2800" b="1" dirty="0" smtClean="0">
                <a:solidFill>
                  <a:schemeClr val="accent1"/>
                </a:solidFill>
              </a:rPr>
              <a:t>plenario de la Cámara Civil </a:t>
            </a:r>
            <a:r>
              <a:rPr lang="es-AR" sz="2800" b="1" dirty="0" err="1" smtClean="0">
                <a:solidFill>
                  <a:schemeClr val="accent1"/>
                </a:solidFill>
              </a:rPr>
              <a:t>Obarrio</a:t>
            </a:r>
            <a:r>
              <a:rPr lang="es-AR" sz="2800" b="1" dirty="0" smtClean="0">
                <a:solidFill>
                  <a:schemeClr val="accent1"/>
                </a:solidFill>
              </a:rPr>
              <a:t> arbitrario </a:t>
            </a:r>
            <a:r>
              <a:rPr lang="es-AR" sz="2800" b="1" dirty="0">
                <a:solidFill>
                  <a:schemeClr val="accent1"/>
                </a:solidFill>
              </a:rPr>
              <a:t>y ratificó la oponibilidad de la </a:t>
            </a:r>
            <a:r>
              <a:rPr lang="es-AR" sz="2800" b="1" dirty="0" smtClean="0">
                <a:solidFill>
                  <a:schemeClr val="accent1"/>
                </a:solidFill>
              </a:rPr>
              <a:t>franquicia (CSJN</a:t>
            </a:r>
            <a:r>
              <a:rPr lang="es-AR" sz="2800" b="1" dirty="0">
                <a:solidFill>
                  <a:schemeClr val="accent1"/>
                </a:solidFill>
              </a:rPr>
              <a:t>, </a:t>
            </a:r>
            <a:r>
              <a:rPr lang="es-AR" sz="2800" b="1" dirty="0" smtClean="0">
                <a:solidFill>
                  <a:schemeClr val="accent1"/>
                </a:solidFill>
              </a:rPr>
              <a:t>“Cuello”, del 7.8.07</a:t>
            </a:r>
            <a:r>
              <a:rPr lang="es-AR" sz="2800" b="1" dirty="0">
                <a:solidFill>
                  <a:schemeClr val="accent1"/>
                </a:solidFill>
              </a:rPr>
              <a:t>, DJ 12/09/07, 99; La Ley 14/09/07, 6. </a:t>
            </a:r>
            <a:r>
              <a:rPr lang="es-ES_tradnl" sz="2800" b="1" dirty="0">
                <a:solidFill>
                  <a:schemeClr val="accent5">
                    <a:lumMod val="50000"/>
                  </a:schemeClr>
                </a:solidFill>
              </a:rPr>
              <a:t>El mismo criterio de Cuello fue reiterado por la Corte a posteriori en “Villarreal”, “</a:t>
            </a:r>
            <a:r>
              <a:rPr lang="es-ES_tradnl" sz="2800" b="1" dirty="0" err="1">
                <a:solidFill>
                  <a:schemeClr val="accent5">
                    <a:lumMod val="50000"/>
                  </a:schemeClr>
                </a:solidFill>
              </a:rPr>
              <a:t>Obarrio</a:t>
            </a:r>
            <a:r>
              <a:rPr lang="es-ES_tradnl" sz="2800" b="1" dirty="0">
                <a:solidFill>
                  <a:schemeClr val="accent5">
                    <a:lumMod val="50000"/>
                  </a:schemeClr>
                </a:solidFill>
              </a:rPr>
              <a:t>” y “</a:t>
            </a:r>
            <a:r>
              <a:rPr lang="es-ES_tradnl" sz="2800" b="1" dirty="0" err="1">
                <a:solidFill>
                  <a:schemeClr val="accent5">
                    <a:lumMod val="50000"/>
                  </a:schemeClr>
                </a:solidFill>
              </a:rPr>
              <a:t>Gauna</a:t>
            </a:r>
            <a:r>
              <a:rPr lang="es-ES_tradnl" sz="2800" b="1" dirty="0">
                <a:solidFill>
                  <a:schemeClr val="accent5">
                    <a:lumMod val="50000"/>
                  </a:schemeClr>
                </a:solidFill>
              </a:rPr>
              <a:t>” del </a:t>
            </a:r>
            <a:r>
              <a:rPr lang="es-ES_tradnl" sz="2800" b="1" dirty="0" smtClean="0">
                <a:solidFill>
                  <a:schemeClr val="accent5">
                    <a:lumMod val="50000"/>
                  </a:schemeClr>
                </a:solidFill>
              </a:rPr>
              <a:t>04.03.08).</a:t>
            </a:r>
            <a:endParaRPr lang="es-ES_tradnl" sz="2800" b="1" dirty="0">
              <a:solidFill>
                <a:schemeClr val="accent5">
                  <a:lumMod val="50000"/>
                </a:schemeClr>
              </a:solidFill>
            </a:endParaRPr>
          </a:p>
          <a:p>
            <a:pPr marL="0" indent="0">
              <a:buNone/>
            </a:pPr>
            <a:endParaRPr lang="es-ES" sz="2800" b="1" dirty="0">
              <a:solidFill>
                <a:schemeClr val="accent5">
                  <a:lumMod val="50000"/>
                </a:schemeClr>
              </a:solidFill>
            </a:endParaRPr>
          </a:p>
        </p:txBody>
      </p:sp>
    </p:spTree>
    <p:extLst>
      <p:ext uri="{BB962C8B-B14F-4D97-AF65-F5344CB8AC3E}">
        <p14:creationId xmlns:p14="http://schemas.microsoft.com/office/powerpoint/2010/main" val="2156500057"/>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332656"/>
            <a:ext cx="8229600" cy="1143000"/>
          </a:xfrm>
        </p:spPr>
        <p:txBody>
          <a:bodyPr>
            <a:normAutofit/>
          </a:bodyPr>
          <a:lstStyle/>
          <a:p>
            <a:r>
              <a:rPr lang="es-ES" sz="3600" b="1" dirty="0" smtClean="0"/>
              <a:t>La excepción: la </a:t>
            </a:r>
            <a:r>
              <a:rPr lang="es-ES" sz="3600" b="1" dirty="0" err="1" smtClean="0"/>
              <a:t>irrazonabilidad</a:t>
            </a:r>
            <a:endParaRPr lang="es-ES" sz="3600" b="1" dirty="0"/>
          </a:p>
        </p:txBody>
      </p:sp>
      <p:sp>
        <p:nvSpPr>
          <p:cNvPr id="3" name="Marcador de contenido 2"/>
          <p:cNvSpPr>
            <a:spLocks noGrp="1"/>
          </p:cNvSpPr>
          <p:nvPr>
            <p:ph idx="1"/>
          </p:nvPr>
        </p:nvSpPr>
        <p:spPr>
          <a:xfrm>
            <a:off x="285720" y="2132856"/>
            <a:ext cx="8712968" cy="4680520"/>
          </a:xfrm>
        </p:spPr>
        <p:txBody>
          <a:bodyPr>
            <a:noAutofit/>
          </a:bodyPr>
          <a:lstStyle/>
          <a:p>
            <a:pPr algn="just"/>
            <a:r>
              <a:rPr lang="es-AR" sz="2100" b="1" dirty="0">
                <a:solidFill>
                  <a:schemeClr val="accent2"/>
                </a:solidFill>
              </a:rPr>
              <a:t>Sin embargo, la fijación de tales límites económicos al contrato de seguro </a:t>
            </a:r>
            <a:r>
              <a:rPr lang="es-AR" sz="2100" b="1" dirty="0">
                <a:solidFill>
                  <a:schemeClr val="accent5">
                    <a:lumMod val="50000"/>
                  </a:schemeClr>
                </a:solidFill>
              </a:rPr>
              <a:t>podría resultar inconstitucional, si fueren irrazonables, o contrariaran la finalidad económica jurídica del contrato o cuando restrinjan de modo inusual o poco frecuente los derechos de los asegurados o terceros</a:t>
            </a:r>
            <a:r>
              <a:rPr lang="es-AR" sz="2100" dirty="0">
                <a:solidFill>
                  <a:schemeClr val="accent5">
                    <a:lumMod val="50000"/>
                  </a:schemeClr>
                </a:solidFill>
              </a:rPr>
              <a:t>.</a:t>
            </a:r>
          </a:p>
          <a:p>
            <a:pPr algn="just"/>
            <a:r>
              <a:rPr lang="es-AR" sz="2100" b="1" dirty="0">
                <a:solidFill>
                  <a:schemeClr val="accent5">
                    <a:lumMod val="50000"/>
                  </a:schemeClr>
                </a:solidFill>
              </a:rPr>
              <a:t>La declaración de inconstitucionalidad de límites y franquicias ha sido decretada, aun de oficio, por los Tribunales </a:t>
            </a:r>
            <a:r>
              <a:rPr lang="es-AR" sz="2100" b="1" dirty="0" smtClean="0">
                <a:solidFill>
                  <a:schemeClr val="accent5">
                    <a:lumMod val="50000"/>
                  </a:schemeClr>
                </a:solidFill>
              </a:rPr>
              <a:t>argentinos </a:t>
            </a:r>
            <a:r>
              <a:rPr lang="es-AR" sz="2100" b="1" dirty="0" smtClean="0">
                <a:solidFill>
                  <a:schemeClr val="accent2"/>
                </a:solidFill>
              </a:rPr>
              <a:t>(C.N.Civ</a:t>
            </a:r>
            <a:r>
              <a:rPr lang="es-AR" sz="2100" b="1" dirty="0">
                <a:solidFill>
                  <a:schemeClr val="accent2"/>
                </a:solidFill>
              </a:rPr>
              <a:t>., Sala A, "Bossio, Jorge Sebastián c/ Expreso Paraná S.A. y otro s/ daños y perjuicios", del 15/09/05, en La Ley tomo 2006-A, pág. 228</a:t>
            </a:r>
            <a:r>
              <a:rPr lang="es-AR" sz="2100" b="1" dirty="0" smtClean="0">
                <a:solidFill>
                  <a:schemeClr val="accent2"/>
                </a:solidFill>
              </a:rPr>
              <a:t>,; </a:t>
            </a:r>
            <a:r>
              <a:rPr lang="es-AR" sz="2100" b="1" dirty="0">
                <a:solidFill>
                  <a:schemeClr val="accent2"/>
                </a:solidFill>
              </a:rPr>
              <a:t>con nota a fallo de STIGLITZ,Rubén S. y COMPIANI, María Fabiana "La  viabilidad de la declaración de oficio de la inconstitucionalidad de la franquicia en el seguro de transporte automotor de pasajeros" y en Responsabilidad Civil y Seguros 2006-VI, pág. 57</a:t>
            </a:r>
            <a:r>
              <a:rPr lang="es-AR" sz="2100" b="1" dirty="0" smtClean="0">
                <a:solidFill>
                  <a:schemeClr val="accent2"/>
                </a:solidFill>
              </a:rPr>
              <a:t>.).</a:t>
            </a:r>
            <a:endParaRPr lang="es-ES_tradnl" sz="2100" b="1" dirty="0">
              <a:solidFill>
                <a:schemeClr val="accent2"/>
              </a:solidFill>
            </a:endParaRPr>
          </a:p>
        </p:txBody>
      </p:sp>
    </p:spTree>
    <p:extLst>
      <p:ext uri="{BB962C8B-B14F-4D97-AF65-F5344CB8AC3E}">
        <p14:creationId xmlns:p14="http://schemas.microsoft.com/office/powerpoint/2010/main" val="6133482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42910" y="785794"/>
            <a:ext cx="7772400" cy="1143000"/>
          </a:xfrm>
        </p:spPr>
        <p:txBody>
          <a:bodyPr/>
          <a:lstStyle/>
          <a:p>
            <a:pPr eaLnBrk="1" hangingPunct="1"/>
            <a:r>
              <a:rPr lang="es-AR" sz="3000" b="1" dirty="0" smtClean="0"/>
              <a:t>La nulidad de una franquicia irrazonable en el fallo “Ortega”</a:t>
            </a:r>
            <a:endParaRPr lang="es-ES" sz="3000" b="1" dirty="0" smtClean="0"/>
          </a:p>
        </p:txBody>
      </p:sp>
      <p:sp>
        <p:nvSpPr>
          <p:cNvPr id="47107" name="Rectangle 3"/>
          <p:cNvSpPr>
            <a:spLocks noGrp="1" noChangeArrowheads="1"/>
          </p:cNvSpPr>
          <p:nvPr>
            <p:ph idx="1"/>
          </p:nvPr>
        </p:nvSpPr>
        <p:spPr>
          <a:xfrm>
            <a:off x="179512" y="2132856"/>
            <a:ext cx="8640960" cy="4536504"/>
          </a:xfrm>
        </p:spPr>
        <p:txBody>
          <a:bodyPr>
            <a:normAutofit fontScale="92500"/>
          </a:bodyPr>
          <a:lstStyle/>
          <a:p>
            <a:pPr algn="just" eaLnBrk="1" hangingPunct="1">
              <a:lnSpc>
                <a:spcPct val="80000"/>
              </a:lnSpc>
              <a:buFont typeface="Wingdings" pitchFamily="2" charset="2"/>
              <a:buNone/>
            </a:pPr>
            <a:r>
              <a:rPr lang="es-ES" sz="800" dirty="0" smtClean="0"/>
              <a:t>           </a:t>
            </a:r>
            <a:r>
              <a:rPr lang="es-ES" sz="2600" b="1" dirty="0" smtClean="0">
                <a:solidFill>
                  <a:schemeClr val="accent1"/>
                </a:solidFill>
              </a:rPr>
              <a:t>“Corresponde desestimar la queja interpuesta contra la sentencia que declaró la nulidad absoluta de la cláusula que limitaba la responsabilidad de la aseguradora en la medida de la franquicia del seguro, si no se observa que la decisión del a quo carezca de fundamentación o prescinda de la solución normativa prevista para el caso, pues, aun cuando la ley considera que la </a:t>
            </a:r>
            <a:r>
              <a:rPr lang="es-ES" sz="2600" b="1" dirty="0" err="1" smtClean="0">
                <a:solidFill>
                  <a:schemeClr val="accent1"/>
                </a:solidFill>
              </a:rPr>
              <a:t>oponibilidad</a:t>
            </a:r>
            <a:r>
              <a:rPr lang="es-ES" sz="2600" b="1" dirty="0" smtClean="0">
                <a:solidFill>
                  <a:schemeClr val="accent1"/>
                </a:solidFill>
              </a:rPr>
              <a:t> de la franquicia es la regla —art. 109 de la ley 17.418—, ello no impide discriminar entre la diversidad de situaciones que pudieran plantearse y </a:t>
            </a:r>
            <a:r>
              <a:rPr lang="es-ES" sz="2600" b="1" u="sng" dirty="0" smtClean="0">
                <a:solidFill>
                  <a:schemeClr val="accent5">
                    <a:lumMod val="50000"/>
                  </a:schemeClr>
                </a:solidFill>
              </a:rPr>
              <a:t>reconocer que cuando se ha estipulado una franquicia se afecta el acceso a la reparación de los daños sufridos por la víctima del accidente, principio de raíz constitucional por cuya tutela corresponde velar a los magistrados</a:t>
            </a:r>
            <a:r>
              <a:rPr lang="es-ES" sz="2600" b="1" dirty="0" smtClean="0">
                <a:solidFill>
                  <a:schemeClr val="accent1"/>
                </a:solidFill>
              </a:rPr>
              <a:t>”.</a:t>
            </a:r>
          </a:p>
        </p:txBody>
      </p:sp>
    </p:spTree>
    <p:extLst>
      <p:ext uri="{BB962C8B-B14F-4D97-AF65-F5344CB8AC3E}">
        <p14:creationId xmlns:p14="http://schemas.microsoft.com/office/powerpoint/2010/main" val="744858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4213" y="485800"/>
            <a:ext cx="7772400" cy="1143000"/>
          </a:xfrm>
        </p:spPr>
        <p:txBody>
          <a:bodyPr>
            <a:normAutofit/>
          </a:bodyPr>
          <a:lstStyle/>
          <a:p>
            <a:r>
              <a:rPr lang="es-AR" sz="4000" b="1" dirty="0" smtClean="0"/>
              <a:t>Fallo </a:t>
            </a:r>
            <a:r>
              <a:rPr lang="es-AR" sz="4000" b="1" dirty="0"/>
              <a:t>“Ortega</a:t>
            </a:r>
            <a:r>
              <a:rPr lang="es-AR" sz="4000" b="1" dirty="0" smtClean="0"/>
              <a:t>”</a:t>
            </a:r>
            <a:r>
              <a:rPr lang="es-AR" sz="4000" dirty="0" smtClean="0"/>
              <a:t>…Cont.</a:t>
            </a:r>
            <a:endParaRPr lang="es-ES" sz="4000" dirty="0" smtClean="0"/>
          </a:p>
        </p:txBody>
      </p:sp>
      <p:sp>
        <p:nvSpPr>
          <p:cNvPr id="48131" name="Rectangle 3"/>
          <p:cNvSpPr>
            <a:spLocks noGrp="1" noChangeArrowheads="1"/>
          </p:cNvSpPr>
          <p:nvPr>
            <p:ph idx="1"/>
          </p:nvPr>
        </p:nvSpPr>
        <p:spPr>
          <a:xfrm>
            <a:off x="611188" y="2157911"/>
            <a:ext cx="8104216" cy="4943497"/>
          </a:xfrm>
        </p:spPr>
        <p:txBody>
          <a:bodyPr>
            <a:normAutofit lnSpcReduction="10000"/>
          </a:bodyPr>
          <a:lstStyle/>
          <a:p>
            <a:pPr algn="just" eaLnBrk="1" hangingPunct="1">
              <a:lnSpc>
                <a:spcPct val="80000"/>
              </a:lnSpc>
              <a:buFont typeface="Wingdings" pitchFamily="2" charset="2"/>
              <a:buNone/>
            </a:pPr>
            <a:r>
              <a:rPr lang="es-ES" sz="800" dirty="0" smtClean="0">
                <a:solidFill>
                  <a:schemeClr val="accent3">
                    <a:lumMod val="75000"/>
                  </a:schemeClr>
                </a:solidFill>
              </a:rPr>
              <a:t>          </a:t>
            </a:r>
            <a:r>
              <a:rPr lang="es-ES" sz="2400" b="1" dirty="0" smtClean="0">
                <a:solidFill>
                  <a:schemeClr val="accent1"/>
                </a:solidFill>
              </a:rPr>
              <a:t>“</a:t>
            </a:r>
            <a:r>
              <a:rPr lang="es-ES" sz="2400" b="1" u="sng" dirty="0" smtClean="0">
                <a:solidFill>
                  <a:schemeClr val="accent5">
                    <a:lumMod val="50000"/>
                  </a:schemeClr>
                </a:solidFill>
              </a:rPr>
              <a:t>En materia de servicio público ferroviario no existe una expresa obligación legal que imponga a los concesionarios y a las aseguradoras establecer una franquicia en los contratos de seguro de responsabilidad civil que celebren</a:t>
            </a:r>
            <a:r>
              <a:rPr lang="es-ES" sz="2400" b="1" dirty="0" smtClean="0">
                <a:solidFill>
                  <a:schemeClr val="accent1"/>
                </a:solidFill>
              </a:rPr>
              <a:t>. Por lo demás, las franquicias que fueron examinadas en los precedentes señalados —relacionados con el transporte público automotor— no eran susceptibles de los juicios de reproche formulados aquí por la alzada, </a:t>
            </a:r>
            <a:r>
              <a:rPr lang="es-ES" sz="2400" b="1" u="sng" dirty="0" smtClean="0">
                <a:solidFill>
                  <a:schemeClr val="accent5">
                    <a:lumMod val="50000"/>
                  </a:schemeClr>
                </a:solidFill>
              </a:rPr>
              <a:t>no aparejaban la desnaturalización del seguro contratado, además de que no contrariaban disposiciones relativas al orden público que pudiesen privarlas de validez a la luz de las reglas jurídicas aplicables</a:t>
            </a:r>
            <a:r>
              <a:rPr lang="es-ES" sz="2400" b="1" dirty="0" smtClean="0">
                <a:solidFill>
                  <a:schemeClr val="accent1"/>
                </a:solidFill>
              </a:rPr>
              <a:t>”  (CSJN, 20/10/2009, “Ortega, Diego Nicolás c. Transporte Metropolitano General Roca S.A.”, </a:t>
            </a:r>
            <a:r>
              <a:rPr lang="es-ES" sz="2400" b="1" dirty="0" err="1" smtClean="0">
                <a:solidFill>
                  <a:schemeClr val="accent1"/>
                </a:solidFill>
              </a:rPr>
              <a:t>RCyS</a:t>
            </a:r>
            <a:r>
              <a:rPr lang="es-ES" sz="2400" b="1" dirty="0" smtClean="0">
                <a:solidFill>
                  <a:schemeClr val="accent1"/>
                </a:solidFill>
              </a:rPr>
              <a:t> 2009-XI, 112, LL 12/11/2009, 6 - DJ 30/12/2009, 3707).</a:t>
            </a:r>
          </a:p>
        </p:txBody>
      </p:sp>
    </p:spTree>
    <p:extLst>
      <p:ext uri="{BB962C8B-B14F-4D97-AF65-F5344CB8AC3E}">
        <p14:creationId xmlns:p14="http://schemas.microsoft.com/office/powerpoint/2010/main" val="42811369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p:cTn id="7" dur="1000" fill="hold"/>
                                        <p:tgtEl>
                                          <p:spTgt spid="48130"/>
                                        </p:tgtEl>
                                        <p:attrNameLst>
                                          <p:attrName>ppt_x</p:attrName>
                                        </p:attrNameLst>
                                      </p:cBhvr>
                                      <p:tavLst>
                                        <p:tav tm="0">
                                          <p:val>
                                            <p:strVal val="#ppt_x-.2"/>
                                          </p:val>
                                        </p:tav>
                                        <p:tav tm="100000">
                                          <p:val>
                                            <p:strVal val="#ppt_x"/>
                                          </p:val>
                                        </p:tav>
                                      </p:tavLst>
                                    </p:anim>
                                    <p:anim calcmode="lin" valueType="num">
                                      <p:cBhvr>
                                        <p:cTn id="8" dur="1000" fill="hold"/>
                                        <p:tgtEl>
                                          <p:spTgt spid="48130"/>
                                        </p:tgtEl>
                                        <p:attrNameLst>
                                          <p:attrName>ppt_y</p:attrName>
                                        </p:attrNameLst>
                                      </p:cBhvr>
                                      <p:tavLst>
                                        <p:tav tm="0">
                                          <p:val>
                                            <p:strVal val="#ppt_y"/>
                                          </p:val>
                                        </p:tav>
                                        <p:tav tm="100000">
                                          <p:val>
                                            <p:strVal val="#ppt_y"/>
                                          </p:val>
                                        </p:tav>
                                      </p:tavLst>
                                    </p:anim>
                                    <p:animEffect transition="in" filter="wipe(right)" prLst="gradientSize: 0.1">
                                      <p:cBhvr>
                                        <p:cTn id="9" dur="1000"/>
                                        <p:tgtEl>
                                          <p:spTgt spid="48130"/>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8131">
                                            <p:txEl>
                                              <p:pRg st="0" end="0"/>
                                            </p:txEl>
                                          </p:spTgt>
                                        </p:tgtEl>
                                        <p:attrNameLst>
                                          <p:attrName>style.visibility</p:attrName>
                                        </p:attrNameLst>
                                      </p:cBhvr>
                                      <p:to>
                                        <p:strVal val="visible"/>
                                      </p:to>
                                    </p:set>
                                    <p:animEffect transition="in" filter="fade">
                                      <p:cBhvr>
                                        <p:cTn id="14" dur="500"/>
                                        <p:tgtEl>
                                          <p:spTgt spid="48131">
                                            <p:txEl>
                                              <p:pRg st="0" end="0"/>
                                            </p:txEl>
                                          </p:spTgt>
                                        </p:tgtEl>
                                      </p:cBhvr>
                                    </p:animEffect>
                                    <p:anim calcmode="lin" valueType="num">
                                      <p:cBhvr>
                                        <p:cTn id="15" dur="500" fill="hold"/>
                                        <p:tgtEl>
                                          <p:spTgt spid="4813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8131">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3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sz="3600" b="1" dirty="0" smtClean="0"/>
              <a:t>La considerada insuficiencia de la suma asegurada</a:t>
            </a:r>
            <a:endParaRPr lang="es-AR" sz="3600" b="1" dirty="0"/>
          </a:p>
        </p:txBody>
      </p:sp>
      <p:sp>
        <p:nvSpPr>
          <p:cNvPr id="3" name="2 Marcador de contenido"/>
          <p:cNvSpPr>
            <a:spLocks noGrp="1"/>
          </p:cNvSpPr>
          <p:nvPr>
            <p:ph idx="1"/>
          </p:nvPr>
        </p:nvSpPr>
        <p:spPr>
          <a:xfrm>
            <a:off x="0" y="2315656"/>
            <a:ext cx="8929718" cy="4857760"/>
          </a:xfrm>
        </p:spPr>
        <p:txBody>
          <a:bodyPr>
            <a:normAutofit fontScale="55000" lnSpcReduction="20000"/>
          </a:bodyPr>
          <a:lstStyle/>
          <a:p>
            <a:pPr algn="just">
              <a:buNone/>
            </a:pPr>
            <a:r>
              <a:rPr lang="es-AR" b="1" i="1" dirty="0" smtClean="0">
                <a:solidFill>
                  <a:schemeClr val="bg2">
                    <a:lumMod val="50000"/>
                  </a:schemeClr>
                </a:solidFill>
              </a:rPr>
              <a:t>	</a:t>
            </a:r>
            <a:r>
              <a:rPr lang="es-AR" sz="3300" b="1" i="1" dirty="0" smtClean="0">
                <a:solidFill>
                  <a:schemeClr val="accent2"/>
                </a:solidFill>
              </a:rPr>
              <a:t>“…en ocasión de celebrar el respectivo contrato de seguro</a:t>
            </a:r>
            <a:r>
              <a:rPr lang="es-AR" sz="3300" b="1" i="1" dirty="0" smtClean="0">
                <a:solidFill>
                  <a:schemeClr val="accent1"/>
                </a:solidFill>
              </a:rPr>
              <a:t>,</a:t>
            </a:r>
            <a:r>
              <a:rPr lang="es-AR" sz="3300" i="1" dirty="0" smtClean="0">
                <a:solidFill>
                  <a:schemeClr val="accent1"/>
                </a:solidFill>
              </a:rPr>
              <a:t> </a:t>
            </a:r>
            <a:r>
              <a:rPr lang="es-AR" sz="3300" b="1" i="1" dirty="0" smtClean="0">
                <a:solidFill>
                  <a:schemeClr val="accent5">
                    <a:lumMod val="50000"/>
                  </a:schemeClr>
                </a:solidFill>
              </a:rPr>
              <a:t>no pudo ni debió desconocer la tumultuosa actividad litigiosa derivada de la alta siniestralidad automovilística, ni tampoco el monto promedio que alcanzan las sentencias condenatorias en caso de lesiones </a:t>
            </a:r>
            <a:r>
              <a:rPr lang="es-AR" sz="3300" b="1" i="1" dirty="0" err="1" smtClean="0">
                <a:solidFill>
                  <a:schemeClr val="accent5">
                    <a:lumMod val="50000"/>
                  </a:schemeClr>
                </a:solidFill>
              </a:rPr>
              <a:t>incapacitantes</a:t>
            </a:r>
            <a:r>
              <a:rPr lang="es-AR" sz="3300" b="1" i="1" dirty="0" smtClean="0">
                <a:solidFill>
                  <a:schemeClr val="accent5">
                    <a:lumMod val="50000"/>
                  </a:schemeClr>
                </a:solidFill>
              </a:rPr>
              <a:t>, que en reiteradas ocasiones superan los $3.000.000</a:t>
            </a:r>
            <a:r>
              <a:rPr lang="es-AR" sz="3300" i="1" dirty="0" smtClean="0">
                <a:solidFill>
                  <a:schemeClr val="accent5">
                    <a:lumMod val="50000"/>
                  </a:schemeClr>
                </a:solidFill>
              </a:rPr>
              <a:t>”…En la especie, </a:t>
            </a:r>
            <a:r>
              <a:rPr lang="es-AR" sz="3300" b="1" i="1" dirty="0" smtClean="0">
                <a:solidFill>
                  <a:schemeClr val="accent5">
                    <a:lumMod val="50000"/>
                  </a:schemeClr>
                </a:solidFill>
              </a:rPr>
              <a:t>el límite de cobertura convenido entre asegurador y asegurado se ha convertido en un obstáculo para que el damnificado pueda obtener en tiempo oportuno el resarcimiento que la normativa civil consagra a su favor </a:t>
            </a:r>
            <a:r>
              <a:rPr lang="es-AR" sz="3300" b="1" i="1" dirty="0" smtClean="0">
                <a:solidFill>
                  <a:schemeClr val="accent2"/>
                </a:solidFill>
              </a:rPr>
              <a:t>y que hoy se ve reforzada tras la incorporación de los tratados internacionales que se han sumado así al bloque de derechos constitucionales que protegen a la persona humana, su salud y su integridad física, psíquica y estética, a través de la recepción que de aquéllos ha hecho el inciso 22 del artículo 75 de la Constitución Nacional. Su operatividad no atañe sólo al Estado sino también a los particulares y ello ha implicado ensanchar el enfoque meramente patrimonialista del Código Civil, considerando a la salud, la integridad y la vida como valores en sí mismos” (</a:t>
            </a:r>
            <a:r>
              <a:rPr lang="es-AR" sz="3300" b="1" dirty="0" err="1" smtClean="0">
                <a:solidFill>
                  <a:schemeClr val="accent2"/>
                </a:solidFill>
              </a:rPr>
              <a:t>CNCivil</a:t>
            </a:r>
            <a:r>
              <a:rPr lang="es-AR" sz="3300" b="1" dirty="0" smtClean="0">
                <a:solidFill>
                  <a:schemeClr val="accent2"/>
                </a:solidFill>
              </a:rPr>
              <a:t>, Sala C, 26.05.16, “Aimar, María C. y </a:t>
            </a:r>
            <a:r>
              <a:rPr lang="es-AR" sz="3300" b="1" dirty="0" err="1" smtClean="0">
                <a:solidFill>
                  <a:schemeClr val="accent2"/>
                </a:solidFill>
              </a:rPr>
              <a:t>ot</a:t>
            </a:r>
            <a:r>
              <a:rPr lang="es-AR" sz="3300" b="1" dirty="0" smtClean="0">
                <a:solidFill>
                  <a:schemeClr val="accent2"/>
                </a:solidFill>
              </a:rPr>
              <a:t>. c/ Molina, José A. y </a:t>
            </a:r>
            <a:r>
              <a:rPr lang="es-AR" sz="3300" b="1" dirty="0" err="1" smtClean="0">
                <a:solidFill>
                  <a:schemeClr val="accent2"/>
                </a:solidFill>
              </a:rPr>
              <a:t>ots</a:t>
            </a:r>
            <a:r>
              <a:rPr lang="es-AR" sz="3300" b="1" dirty="0" smtClean="0">
                <a:solidFill>
                  <a:schemeClr val="accent2"/>
                </a:solidFill>
              </a:rPr>
              <a:t>. s/ daños y perjuicios (</a:t>
            </a:r>
            <a:r>
              <a:rPr lang="es-AR" sz="3300" b="1" dirty="0" err="1" smtClean="0">
                <a:solidFill>
                  <a:schemeClr val="accent2"/>
                </a:solidFill>
              </a:rPr>
              <a:t>acc</a:t>
            </a:r>
            <a:r>
              <a:rPr lang="es-AR" sz="3300" b="1" dirty="0" smtClean="0">
                <a:solidFill>
                  <a:schemeClr val="accent2"/>
                </a:solidFill>
              </a:rPr>
              <a:t>. </a:t>
            </a:r>
            <a:r>
              <a:rPr lang="es-AR" sz="3300" b="1" dirty="0" err="1" smtClean="0">
                <a:solidFill>
                  <a:schemeClr val="accent2"/>
                </a:solidFill>
              </a:rPr>
              <a:t>trans</a:t>
            </a:r>
            <a:r>
              <a:rPr lang="es-AR" sz="3300" b="1" dirty="0" smtClean="0">
                <a:solidFill>
                  <a:schemeClr val="accent2"/>
                </a:solidFill>
              </a:rPr>
              <a:t>. c/ les. o muerte)y “</a:t>
            </a:r>
            <a:r>
              <a:rPr lang="es-AR" sz="3300" b="1" dirty="0" err="1" smtClean="0">
                <a:solidFill>
                  <a:schemeClr val="accent2"/>
                </a:solidFill>
              </a:rPr>
              <a:t>Aldasoro</a:t>
            </a:r>
            <a:r>
              <a:rPr lang="es-AR" sz="3300" b="1" dirty="0" smtClean="0">
                <a:solidFill>
                  <a:schemeClr val="accent2"/>
                </a:solidFill>
              </a:rPr>
              <a:t> y Compañía S.A y otro c/ Molina, </a:t>
            </a:r>
            <a:r>
              <a:rPr lang="es-AR" sz="3300" b="1" dirty="0" err="1" smtClean="0">
                <a:solidFill>
                  <a:schemeClr val="accent2"/>
                </a:solidFill>
              </a:rPr>
              <a:t>Jose</a:t>
            </a:r>
            <a:r>
              <a:rPr lang="es-AR" sz="3300" b="1" dirty="0" smtClean="0">
                <a:solidFill>
                  <a:schemeClr val="accent2"/>
                </a:solidFill>
              </a:rPr>
              <a:t> Alfredo y otros s/ daños y perjuicios (</a:t>
            </a:r>
            <a:r>
              <a:rPr lang="es-AR" sz="3300" b="1" dirty="0" err="1" smtClean="0">
                <a:solidFill>
                  <a:schemeClr val="accent2"/>
                </a:solidFill>
              </a:rPr>
              <a:t>acc</a:t>
            </a:r>
            <a:r>
              <a:rPr lang="es-AR" sz="3300" b="1" dirty="0" smtClean="0">
                <a:solidFill>
                  <a:schemeClr val="accent2"/>
                </a:solidFill>
              </a:rPr>
              <a:t>. </a:t>
            </a:r>
            <a:r>
              <a:rPr lang="es-AR" sz="3300" b="1" dirty="0" err="1" smtClean="0">
                <a:solidFill>
                  <a:schemeClr val="accent2"/>
                </a:solidFill>
              </a:rPr>
              <a:t>trans</a:t>
            </a:r>
            <a:r>
              <a:rPr lang="es-AR" sz="3300" b="1" dirty="0" smtClean="0">
                <a:solidFill>
                  <a:schemeClr val="accent2"/>
                </a:solidFill>
              </a:rPr>
              <a:t>. sin lesiones)”, acumulado al primero. (elDial.com - AA999B).</a:t>
            </a:r>
          </a:p>
          <a:p>
            <a:endParaRPr lang="es-AR" sz="2000" dirty="0">
              <a:solidFill>
                <a:schemeClr val="accent1"/>
              </a:solidFill>
            </a:endParaRPr>
          </a:p>
        </p:txBody>
      </p:sp>
    </p:spTree>
    <p:extLst>
      <p:ext uri="{BB962C8B-B14F-4D97-AF65-F5344CB8AC3E}">
        <p14:creationId xmlns:p14="http://schemas.microsoft.com/office/powerpoint/2010/main" val="4109822172"/>
      </p:ext>
    </p:extLst>
  </p:cSld>
  <p:clrMapOvr>
    <a:masterClrMapping/>
  </p:clrMapOvr>
  <p:transition>
    <p:pull dir="l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26976" y="413792"/>
            <a:ext cx="8229600" cy="1143000"/>
          </a:xfrm>
        </p:spPr>
        <p:txBody>
          <a:bodyPr>
            <a:normAutofit/>
          </a:bodyPr>
          <a:lstStyle/>
          <a:p>
            <a:r>
              <a:rPr lang="es-ES" sz="3600" b="1" dirty="0" smtClean="0"/>
              <a:t>Sub-límites. Nulidad</a:t>
            </a:r>
            <a:endParaRPr lang="es-ES" sz="3600" b="1" dirty="0"/>
          </a:p>
        </p:txBody>
      </p:sp>
      <p:sp>
        <p:nvSpPr>
          <p:cNvPr id="3" name="Marcador de contenido 2"/>
          <p:cNvSpPr>
            <a:spLocks noGrp="1"/>
          </p:cNvSpPr>
          <p:nvPr>
            <p:ph idx="1"/>
          </p:nvPr>
        </p:nvSpPr>
        <p:spPr>
          <a:xfrm>
            <a:off x="323528" y="2276872"/>
            <a:ext cx="8640960" cy="5472608"/>
          </a:xfrm>
        </p:spPr>
        <p:txBody>
          <a:bodyPr>
            <a:noAutofit/>
          </a:bodyPr>
          <a:lstStyle/>
          <a:p>
            <a:pPr marL="0" indent="0" algn="just">
              <a:buNone/>
            </a:pPr>
            <a:r>
              <a:rPr lang="es-AR" sz="1700" b="1" i="1" dirty="0" smtClean="0">
                <a:solidFill>
                  <a:schemeClr val="accent2"/>
                </a:solidFill>
              </a:rPr>
              <a:t>“…</a:t>
            </a:r>
            <a:r>
              <a:rPr lang="es-AR" sz="1700" b="1" i="1" dirty="0">
                <a:solidFill>
                  <a:schemeClr val="accent2"/>
                </a:solidFill>
              </a:rPr>
              <a:t>.El límite de cobertura fijado en la póliza del seguro —$125.000 y 30% de la condena en costas—</a:t>
            </a:r>
            <a:r>
              <a:rPr lang="es-AR" sz="1700" i="1" dirty="0">
                <a:solidFill>
                  <a:schemeClr val="accent2"/>
                </a:solidFill>
              </a:rPr>
              <a:t> </a:t>
            </a:r>
            <a:r>
              <a:rPr lang="es-AR" sz="1700" b="1" i="1" dirty="0">
                <a:solidFill>
                  <a:schemeClr val="accent5">
                    <a:lumMod val="50000"/>
                  </a:schemeClr>
                </a:solidFill>
              </a:rPr>
              <a:t>no es lógico ni razonable ya que sería un supuesto de "no seguro", por insuficiencia de la suma</a:t>
            </a:r>
            <a:r>
              <a:rPr lang="es-AR" sz="1700" i="1" dirty="0">
                <a:solidFill>
                  <a:schemeClr val="accent1"/>
                </a:solidFill>
              </a:rPr>
              <a:t>; </a:t>
            </a:r>
            <a:r>
              <a:rPr lang="es-AR" sz="1700" b="1" i="1" dirty="0">
                <a:solidFill>
                  <a:schemeClr val="accent2"/>
                </a:solidFill>
              </a:rPr>
              <a:t>elimina uno de los propósitos dominantes o principales de la cobertura, que no es tan solo garantizar la indemnidad del asegurado, sino, en especial, resarcir el daño provocado al damnificado, produciendo un quiebre al principio de confianza y buena fe, basamento de una sociedad civilizada, dañando el marco de credibilidad de la sociedad, y en especial, de los consumidores de seguros</a:t>
            </a:r>
            <a:r>
              <a:rPr lang="es-AR" sz="1700" b="1" i="1" dirty="0">
                <a:solidFill>
                  <a:schemeClr val="accent5">
                    <a:lumMod val="50000"/>
                  </a:schemeClr>
                </a:solidFill>
              </a:rPr>
              <a:t>…La finalidad tenida en cuenta por el art. 68 de la ley 24.449, que establece el seguro automotor obligatorio, que no es otra que la de proteger a las víctimas de accidentes de tránsito y asegurar su reparación, se vería claramente desvirtuada por la aplicación de una resolución administrativa, fundada en una cláusula contractual abusiva, que prevé la posibilidad de limitar la cobertura a un monto irrisorio</a:t>
            </a:r>
            <a:r>
              <a:rPr lang="es-AR" sz="1700" i="1" dirty="0">
                <a:solidFill>
                  <a:schemeClr val="accent1"/>
                </a:solidFill>
              </a:rPr>
              <a:t>, </a:t>
            </a:r>
            <a:r>
              <a:rPr lang="es-AR" sz="1700" b="1" i="1" dirty="0">
                <a:solidFill>
                  <a:schemeClr val="accent2"/>
                </a:solidFill>
              </a:rPr>
              <a:t>por lo que debe ser dejada de lado en los términos de los arts. 28, 31 y cc de la Constitución Nacional</a:t>
            </a:r>
            <a:r>
              <a:rPr lang="es-AR" sz="1700" b="1" i="1" dirty="0" smtClean="0">
                <a:solidFill>
                  <a:schemeClr val="accent2"/>
                </a:solidFill>
              </a:rPr>
              <a:t>”</a:t>
            </a:r>
            <a:r>
              <a:rPr lang="es-AR" sz="1700" dirty="0">
                <a:solidFill>
                  <a:schemeClr val="accent1"/>
                </a:solidFill>
              </a:rPr>
              <a:t> </a:t>
            </a:r>
            <a:r>
              <a:rPr lang="es-AR" sz="1700" dirty="0" smtClean="0">
                <a:solidFill>
                  <a:schemeClr val="accent4">
                    <a:lumMod val="50000"/>
                  </a:schemeClr>
                </a:solidFill>
              </a:rPr>
              <a:t>(</a:t>
            </a:r>
            <a:r>
              <a:rPr lang="es-AR" sz="1700" dirty="0">
                <a:solidFill>
                  <a:schemeClr val="accent4">
                    <a:lumMod val="50000"/>
                  </a:schemeClr>
                </a:solidFill>
              </a:rPr>
              <a:t>CNCivil, sala A, 22/09/2016, M., C. D. y otro c. M., M. M. y otros s/ daños y perjuicios, RCyS2016-XII, 221 - LA LEY 01/02/2017, 9, Online: AR/JUR/70765/</a:t>
            </a:r>
            <a:r>
              <a:rPr lang="es-AR" sz="1700" dirty="0" smtClean="0">
                <a:solidFill>
                  <a:schemeClr val="accent4">
                    <a:lumMod val="50000"/>
                  </a:schemeClr>
                </a:solidFill>
              </a:rPr>
              <a:t>2016).</a:t>
            </a:r>
            <a:r>
              <a:rPr lang="es-ES_tradnl" sz="1700" dirty="0" smtClean="0">
                <a:solidFill>
                  <a:schemeClr val="accent4">
                    <a:lumMod val="50000"/>
                  </a:schemeClr>
                </a:solidFill>
              </a:rPr>
              <a:t> </a:t>
            </a:r>
            <a:r>
              <a:rPr lang="es-AR" sz="1700" dirty="0" smtClean="0">
                <a:solidFill>
                  <a:schemeClr val="accent4">
                    <a:lumMod val="50000"/>
                  </a:schemeClr>
                </a:solidFill>
              </a:rPr>
              <a:t> </a:t>
            </a:r>
            <a:endParaRPr lang="es-ES_tradnl" sz="1700" dirty="0">
              <a:solidFill>
                <a:schemeClr val="accent4">
                  <a:lumMod val="50000"/>
                </a:schemeClr>
              </a:solidFill>
            </a:endParaRPr>
          </a:p>
        </p:txBody>
      </p:sp>
    </p:spTree>
    <p:extLst>
      <p:ext uri="{BB962C8B-B14F-4D97-AF65-F5344CB8AC3E}">
        <p14:creationId xmlns:p14="http://schemas.microsoft.com/office/powerpoint/2010/main" val="840159569"/>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9632" y="836712"/>
            <a:ext cx="6345260" cy="709865"/>
          </a:xfrm>
        </p:spPr>
        <p:txBody>
          <a:bodyPr>
            <a:normAutofit fontScale="90000"/>
          </a:bodyPr>
          <a:lstStyle/>
          <a:p>
            <a:r>
              <a:rPr lang="es-ES" sz="3600" b="1" dirty="0"/>
              <a:t>La finalidad resarcitoria del seguro</a:t>
            </a:r>
          </a:p>
        </p:txBody>
      </p:sp>
      <p:sp>
        <p:nvSpPr>
          <p:cNvPr id="3" name="Marcador de contenido 2"/>
          <p:cNvSpPr>
            <a:spLocks noGrp="1"/>
          </p:cNvSpPr>
          <p:nvPr>
            <p:ph idx="1"/>
          </p:nvPr>
        </p:nvSpPr>
        <p:spPr>
          <a:xfrm>
            <a:off x="457200" y="2208232"/>
            <a:ext cx="8229600" cy="4389120"/>
          </a:xfrm>
        </p:spPr>
        <p:txBody>
          <a:bodyPr>
            <a:normAutofit/>
          </a:bodyPr>
          <a:lstStyle/>
          <a:p>
            <a:pPr algn="just"/>
            <a:r>
              <a:rPr lang="es-ES" sz="2400" b="1" dirty="0">
                <a:solidFill>
                  <a:schemeClr val="accent1"/>
                </a:solidFill>
              </a:rPr>
              <a:t>La finalidad resarcitoria del contrato de seguro </a:t>
            </a:r>
            <a:r>
              <a:rPr lang="es-ES" sz="2400" b="1" dirty="0" smtClean="0">
                <a:solidFill>
                  <a:schemeClr val="accent1"/>
                </a:solidFill>
              </a:rPr>
              <a:t>se </a:t>
            </a:r>
            <a:r>
              <a:rPr lang="es-ES" sz="2400" b="1" dirty="0">
                <a:solidFill>
                  <a:schemeClr val="accent1"/>
                </a:solidFill>
              </a:rPr>
              <a:t>desprende del art. 1º de la Ley de Contrato de Seguro </a:t>
            </a:r>
            <a:r>
              <a:rPr lang="es-ES" sz="2400" b="1" dirty="0" smtClean="0">
                <a:solidFill>
                  <a:schemeClr val="accent1"/>
                </a:solidFill>
              </a:rPr>
              <a:t>en </a:t>
            </a:r>
            <a:r>
              <a:rPr lang="es-ES" sz="2400" b="1" dirty="0">
                <a:solidFill>
                  <a:schemeClr val="accent1"/>
                </a:solidFill>
              </a:rPr>
              <a:t>cuanto le impone al asegurador: la obligación </a:t>
            </a:r>
            <a:r>
              <a:rPr lang="es-ES" sz="2400" b="1" i="1" dirty="0">
                <a:solidFill>
                  <a:schemeClr val="accent1"/>
                </a:solidFill>
              </a:rPr>
              <a:t>de </a:t>
            </a:r>
            <a:r>
              <a:rPr lang="es-ES" sz="2400" b="1" i="1" dirty="0">
                <a:solidFill>
                  <a:schemeClr val="accent5">
                    <a:lumMod val="50000"/>
                  </a:schemeClr>
                </a:solidFill>
              </a:rPr>
              <a:t>"resarcir un daño o cumplir la prestación convenida si ocurre el evento </a:t>
            </a:r>
            <a:r>
              <a:rPr lang="es-ES" sz="2400" b="1" i="1" dirty="0" smtClean="0">
                <a:solidFill>
                  <a:schemeClr val="accent5">
                    <a:lumMod val="50000"/>
                  </a:schemeClr>
                </a:solidFill>
              </a:rPr>
              <a:t>previsto“</a:t>
            </a:r>
            <a:r>
              <a:rPr lang="es-ES" sz="2400" b="1" dirty="0" smtClean="0">
                <a:solidFill>
                  <a:schemeClr val="accent1"/>
                </a:solidFill>
              </a:rPr>
              <a:t>.</a:t>
            </a:r>
          </a:p>
          <a:p>
            <a:pPr algn="just"/>
            <a:r>
              <a:rPr lang="es-ES" sz="2400" b="1" dirty="0" smtClean="0">
                <a:solidFill>
                  <a:schemeClr val="accent1"/>
                </a:solidFill>
              </a:rPr>
              <a:t>En el </a:t>
            </a:r>
            <a:r>
              <a:rPr lang="es-ES" sz="2400" b="1" dirty="0">
                <a:solidFill>
                  <a:schemeClr val="accent1"/>
                </a:solidFill>
              </a:rPr>
              <a:t>seguro contra la responsabilidad civil, en su art. 109 en cuanto obliga al asegurador </a:t>
            </a:r>
            <a:r>
              <a:rPr lang="es-ES" sz="2400" b="1" i="1" dirty="0">
                <a:solidFill>
                  <a:schemeClr val="accent5">
                    <a:lumMod val="50000"/>
                  </a:schemeClr>
                </a:solidFill>
              </a:rPr>
              <a:t>"a mantener indemne al asegurado por cuanto deba a un tercero en razón de la responsabilidad prevista en el </a:t>
            </a:r>
            <a:r>
              <a:rPr lang="es-ES" sz="2400" b="1" i="1" dirty="0" smtClean="0">
                <a:solidFill>
                  <a:schemeClr val="accent5">
                    <a:lumMod val="50000"/>
                  </a:schemeClr>
                </a:solidFill>
              </a:rPr>
              <a:t>contrato“</a:t>
            </a:r>
            <a:r>
              <a:rPr lang="es-ES" sz="2400" b="1" i="1" dirty="0" smtClean="0">
                <a:solidFill>
                  <a:schemeClr val="accent1"/>
                </a:solidFill>
              </a:rPr>
              <a:t>.</a:t>
            </a:r>
            <a:endParaRPr lang="es-ES" sz="2400" b="1" i="1" dirty="0">
              <a:solidFill>
                <a:schemeClr val="accent1"/>
              </a:solidFill>
            </a:endParaRPr>
          </a:p>
        </p:txBody>
      </p:sp>
    </p:spTree>
    <p:extLst>
      <p:ext uri="{BB962C8B-B14F-4D97-AF65-F5344CB8AC3E}">
        <p14:creationId xmlns:p14="http://schemas.microsoft.com/office/powerpoint/2010/main" val="1935801919"/>
      </p:ext>
    </p:extLst>
  </p:cSld>
  <p:clrMapOvr>
    <a:masterClrMapping/>
  </p:clrMapOvr>
  <p:transition spd="slow">
    <p:diamon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60648"/>
            <a:ext cx="8229600" cy="1143000"/>
          </a:xfrm>
        </p:spPr>
        <p:txBody>
          <a:bodyPr>
            <a:normAutofit/>
          </a:bodyPr>
          <a:lstStyle/>
          <a:p>
            <a:r>
              <a:rPr lang="es-ES" b="1" dirty="0" smtClean="0"/>
              <a:t>El precedente de la CSJN “Flores”</a:t>
            </a:r>
            <a:endParaRPr lang="es-ES" b="1" dirty="0"/>
          </a:p>
        </p:txBody>
      </p:sp>
      <p:sp>
        <p:nvSpPr>
          <p:cNvPr id="3" name="Marcador de contenido 2"/>
          <p:cNvSpPr>
            <a:spLocks noGrp="1"/>
          </p:cNvSpPr>
          <p:nvPr>
            <p:ph idx="1"/>
          </p:nvPr>
        </p:nvSpPr>
        <p:spPr>
          <a:xfrm>
            <a:off x="611560" y="2420888"/>
            <a:ext cx="7920880" cy="3598913"/>
          </a:xfrm>
        </p:spPr>
        <p:txBody>
          <a:bodyPr>
            <a:normAutofit/>
          </a:bodyPr>
          <a:lstStyle/>
          <a:p>
            <a:pPr marL="0" indent="0" algn="just">
              <a:buNone/>
            </a:pPr>
            <a:r>
              <a:rPr lang="es-ES" b="1" dirty="0" smtClean="0">
                <a:solidFill>
                  <a:schemeClr val="accent2"/>
                </a:solidFill>
              </a:rPr>
              <a:t>Declaró oponible y válido el límite de cobertura en el seguro automotor obligatorio.</a:t>
            </a:r>
          </a:p>
          <a:p>
            <a:pPr marL="0" indent="0" algn="just">
              <a:buNone/>
            </a:pPr>
            <a:endParaRPr lang="es-ES" b="1" dirty="0" smtClean="0">
              <a:solidFill>
                <a:schemeClr val="accent2"/>
              </a:solidFill>
            </a:endParaRPr>
          </a:p>
          <a:p>
            <a:pPr marL="0" indent="0" algn="just">
              <a:buNone/>
            </a:pPr>
            <a:r>
              <a:rPr lang="es-ES" b="1" dirty="0" smtClean="0">
                <a:solidFill>
                  <a:schemeClr val="accent4">
                    <a:lumMod val="50000"/>
                  </a:schemeClr>
                </a:solidFill>
              </a:rPr>
              <a:t>CSJN</a:t>
            </a:r>
            <a:r>
              <a:rPr lang="es-ES" b="1" dirty="0">
                <a:solidFill>
                  <a:schemeClr val="accent4">
                    <a:lumMod val="50000"/>
                  </a:schemeClr>
                </a:solidFill>
              </a:rPr>
              <a:t>, 6.6.17, </a:t>
            </a:r>
            <a:r>
              <a:rPr lang="es-AR" b="1" dirty="0">
                <a:solidFill>
                  <a:schemeClr val="accent4">
                    <a:lumMod val="50000"/>
                  </a:schemeClr>
                </a:solidFill>
              </a:rPr>
              <a:t>“Flores, Lorena Romina c/ Giménez, Marcelino Osvaldo y otro s/ daños y perjuicios (acc. trán. c/ les. o muerte)”. La mayoría se conformó con el voto de los jueces Ricardo Lorenzetti y Elena Highton de Nolasco, y con el voto concurrente del juez Carlos Rosenkrantz. En disidencia votaron los jueces Juan Carlos Maqueda y Horacio Rosatti, quienes declararon inadmisible, con fundamento en el art. 280 del Código Procesal Civil y Comercial, el recurso extraordinario deducido por la aseguradora citada en garantía.</a:t>
            </a:r>
            <a:r>
              <a:rPr lang="es-ES_tradnl" b="1" dirty="0">
                <a:solidFill>
                  <a:schemeClr val="accent4">
                    <a:lumMod val="50000"/>
                  </a:schemeClr>
                </a:solidFill>
              </a:rPr>
              <a:t> </a:t>
            </a:r>
            <a:endParaRPr lang="es-ES" b="1" dirty="0">
              <a:solidFill>
                <a:schemeClr val="accent4">
                  <a:lumMod val="50000"/>
                </a:schemeClr>
              </a:solidFill>
            </a:endParaRPr>
          </a:p>
        </p:txBody>
      </p:sp>
    </p:spTree>
    <p:extLst>
      <p:ext uri="{BB962C8B-B14F-4D97-AF65-F5344CB8AC3E}">
        <p14:creationId xmlns:p14="http://schemas.microsoft.com/office/powerpoint/2010/main" val="132896943"/>
      </p:ext>
    </p:extLst>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2880" y="629816"/>
            <a:ext cx="8229600" cy="1143000"/>
          </a:xfrm>
        </p:spPr>
        <p:txBody>
          <a:bodyPr>
            <a:normAutofit fontScale="90000"/>
          </a:bodyPr>
          <a:lstStyle/>
          <a:p>
            <a:r>
              <a:rPr lang="es-ES" sz="3600" b="1" dirty="0" smtClean="0"/>
              <a:t>El precedente de la CSJN: “Flores”. Cont.</a:t>
            </a:r>
            <a:endParaRPr lang="es-ES" dirty="0"/>
          </a:p>
        </p:txBody>
      </p:sp>
      <p:sp>
        <p:nvSpPr>
          <p:cNvPr id="3" name="Marcador de contenido 2"/>
          <p:cNvSpPr>
            <a:spLocks noGrp="1"/>
          </p:cNvSpPr>
          <p:nvPr>
            <p:ph idx="1"/>
          </p:nvPr>
        </p:nvSpPr>
        <p:spPr>
          <a:xfrm>
            <a:off x="467544" y="2204864"/>
            <a:ext cx="8424936" cy="4608512"/>
          </a:xfrm>
        </p:spPr>
        <p:txBody>
          <a:bodyPr>
            <a:normAutofit/>
          </a:bodyPr>
          <a:lstStyle/>
          <a:p>
            <a:pPr algn="just"/>
            <a:r>
              <a:rPr lang="es-ES" b="1" dirty="0">
                <a:solidFill>
                  <a:schemeClr val="accent2"/>
                </a:solidFill>
              </a:rPr>
              <a:t>En el voto concurrente que forma la mayoría, el Ministro Dr. Carlos Fernando </a:t>
            </a:r>
            <a:r>
              <a:rPr lang="es-ES" b="1" dirty="0" err="1">
                <a:solidFill>
                  <a:schemeClr val="accent2"/>
                </a:solidFill>
              </a:rPr>
              <a:t>Rosenkrantz</a:t>
            </a:r>
            <a:r>
              <a:rPr lang="es-ES" b="1" dirty="0">
                <a:solidFill>
                  <a:schemeClr val="accent2"/>
                </a:solidFill>
              </a:rPr>
              <a:t> añade otras importantes consideraciones que reseñaremos a continuación</a:t>
            </a:r>
            <a:r>
              <a:rPr lang="es-ES" b="1" dirty="0">
                <a:solidFill>
                  <a:schemeClr val="accent1"/>
                </a:solidFill>
              </a:rPr>
              <a:t>.</a:t>
            </a:r>
            <a:endParaRPr lang="es-ES_tradnl" b="1" dirty="0">
              <a:solidFill>
                <a:schemeClr val="accent1"/>
              </a:solidFill>
            </a:endParaRPr>
          </a:p>
          <a:p>
            <a:pPr algn="just"/>
            <a:r>
              <a:rPr lang="es-ES" dirty="0">
                <a:solidFill>
                  <a:schemeClr val="accent1"/>
                </a:solidFill>
              </a:rPr>
              <a:t>a) </a:t>
            </a:r>
            <a:r>
              <a:rPr lang="es-ES" b="1" dirty="0">
                <a:solidFill>
                  <a:schemeClr val="accent5">
                    <a:lumMod val="50000"/>
                  </a:schemeClr>
                </a:solidFill>
              </a:rPr>
              <a:t>“</a:t>
            </a:r>
            <a:r>
              <a:rPr lang="es-ES" b="1" i="1" dirty="0">
                <a:solidFill>
                  <a:schemeClr val="accent5">
                    <a:lumMod val="50000"/>
                  </a:schemeClr>
                </a:solidFill>
              </a:rPr>
              <a:t>En virtud de que la actividad aseguradora es objeto de una regulación especial por parte del Estado Nacional, para determinar las obligaciones de las partes resultan aplicables no solamente las pautas del contrato entre asegurador y asegurado sino también aquellas normas imperativas que el legislador sancionó y que, en su consecuencia, la autoridad administrativa ha dictado en ejercicio de su poder regulador</a:t>
            </a:r>
            <a:r>
              <a:rPr lang="es-ES" i="1" dirty="0">
                <a:solidFill>
                  <a:schemeClr val="accent1"/>
                </a:solidFill>
              </a:rPr>
              <a:t>”</a:t>
            </a:r>
            <a:r>
              <a:rPr lang="es-ES" dirty="0">
                <a:solidFill>
                  <a:schemeClr val="accent1"/>
                </a:solidFill>
              </a:rPr>
              <a:t>.</a:t>
            </a:r>
            <a:endParaRPr lang="es-ES_tradnl" dirty="0">
              <a:solidFill>
                <a:schemeClr val="accent1"/>
              </a:solidFill>
            </a:endParaRPr>
          </a:p>
          <a:p>
            <a:pPr algn="just"/>
            <a:r>
              <a:rPr lang="es-ES" dirty="0">
                <a:solidFill>
                  <a:schemeClr val="accent1"/>
                </a:solidFill>
              </a:rPr>
              <a:t>b) </a:t>
            </a:r>
            <a:r>
              <a:rPr lang="es-ES" b="1" dirty="0">
                <a:solidFill>
                  <a:schemeClr val="accent2"/>
                </a:solidFill>
              </a:rPr>
              <a:t>“</a:t>
            </a:r>
            <a:r>
              <a:rPr lang="es-ES" b="1" i="1" dirty="0">
                <a:solidFill>
                  <a:schemeClr val="accent2"/>
                </a:solidFill>
              </a:rPr>
              <a:t>Contrariamente a lo sostenido por la cámara </a:t>
            </a:r>
            <a:r>
              <a:rPr lang="es-ES" b="1" i="1" dirty="0">
                <a:solidFill>
                  <a:schemeClr val="accent5">
                    <a:lumMod val="50000"/>
                  </a:schemeClr>
                </a:solidFill>
              </a:rPr>
              <a:t>ni de la obligatoriedad del seguro prevista por la ley ni de su finalidad social puede inferirse que la cláusula del contrato limita la cobertura sea inoponible al </a:t>
            </a:r>
            <a:r>
              <a:rPr lang="es-ES" b="1" i="1" dirty="0">
                <a:solidFill>
                  <a:schemeClr val="accent2"/>
                </a:solidFill>
              </a:rPr>
              <a:t>damnificado…Del tenor literal del artículo citado no surge que la cobertura deba ser integral, irrestricta o ilimitada</a:t>
            </a:r>
            <a:r>
              <a:rPr lang="es-ES" b="1" i="1" dirty="0">
                <a:solidFill>
                  <a:schemeClr val="accent1"/>
                </a:solidFill>
              </a:rPr>
              <a:t>”</a:t>
            </a:r>
            <a:r>
              <a:rPr lang="es-ES" b="1" dirty="0" smtClean="0">
                <a:solidFill>
                  <a:schemeClr val="accent1"/>
                </a:solidFill>
              </a:rPr>
              <a:t>.</a:t>
            </a:r>
            <a:endParaRPr lang="es-ES_tradnl" b="1" dirty="0">
              <a:solidFill>
                <a:schemeClr val="accent1"/>
              </a:solidFill>
            </a:endParaRPr>
          </a:p>
        </p:txBody>
      </p:sp>
    </p:spTree>
    <p:extLst>
      <p:ext uri="{BB962C8B-B14F-4D97-AF65-F5344CB8AC3E}">
        <p14:creationId xmlns:p14="http://schemas.microsoft.com/office/powerpoint/2010/main" val="154068520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34888" y="557808"/>
            <a:ext cx="8229600" cy="1143000"/>
          </a:xfrm>
        </p:spPr>
        <p:txBody>
          <a:bodyPr>
            <a:normAutofit fontScale="90000"/>
          </a:bodyPr>
          <a:lstStyle/>
          <a:p>
            <a:r>
              <a:rPr lang="es-ES" sz="3600" b="1" dirty="0" smtClean="0"/>
              <a:t>El </a:t>
            </a:r>
            <a:r>
              <a:rPr lang="es-ES" sz="3600" b="1" dirty="0"/>
              <a:t>precedente de la CSJN: “Flores</a:t>
            </a:r>
            <a:r>
              <a:rPr lang="es-ES" sz="3600" b="1" dirty="0" smtClean="0"/>
              <a:t>”. Cont.</a:t>
            </a:r>
            <a:endParaRPr lang="es-ES" dirty="0"/>
          </a:p>
        </p:txBody>
      </p:sp>
      <p:sp>
        <p:nvSpPr>
          <p:cNvPr id="3" name="Marcador de contenido 2"/>
          <p:cNvSpPr>
            <a:spLocks noGrp="1"/>
          </p:cNvSpPr>
          <p:nvPr>
            <p:ph idx="1"/>
          </p:nvPr>
        </p:nvSpPr>
        <p:spPr>
          <a:xfrm>
            <a:off x="0" y="2032184"/>
            <a:ext cx="9001156" cy="5429264"/>
          </a:xfrm>
        </p:spPr>
        <p:txBody>
          <a:bodyPr>
            <a:noAutofit/>
          </a:bodyPr>
          <a:lstStyle/>
          <a:p>
            <a:pPr algn="just"/>
            <a:r>
              <a:rPr lang="es-ES" sz="1600" b="1" dirty="0">
                <a:solidFill>
                  <a:schemeClr val="accent2"/>
                </a:solidFill>
              </a:rPr>
              <a:t>c) Cuando la autoridad regulatoria del seguro fijó los límites del seguro automotor obligatorio, expresamente señaló que</a:t>
            </a:r>
            <a:r>
              <a:rPr lang="es-ES" sz="1600" b="1" i="1" dirty="0">
                <a:solidFill>
                  <a:schemeClr val="accent2"/>
                </a:solidFill>
              </a:rPr>
              <a:t> </a:t>
            </a:r>
            <a:r>
              <a:rPr lang="es-ES" sz="1600" b="1" i="1" dirty="0">
                <a:solidFill>
                  <a:schemeClr val="accent5">
                    <a:lumMod val="50000"/>
                  </a:schemeClr>
                </a:solidFill>
              </a:rPr>
              <a:t>“…se había tenido en cuenta tanto ´la finalidad de protección de las víctimas de los accidentes de tránsito como el costo de la cobertura´. Esto último con el objetivo de ´permitir un fácil acceso de la comunidad´ a la contratación del seguro en cuestión</a:t>
            </a:r>
            <a:r>
              <a:rPr lang="es-ES" sz="1600" b="1" i="1" dirty="0">
                <a:solidFill>
                  <a:schemeClr val="accent1"/>
                </a:solidFill>
              </a:rPr>
              <a:t>”</a:t>
            </a:r>
            <a:r>
              <a:rPr lang="es-ES" sz="1600" b="1" dirty="0">
                <a:solidFill>
                  <a:schemeClr val="accent1"/>
                </a:solidFill>
              </a:rPr>
              <a:t>.</a:t>
            </a:r>
            <a:endParaRPr lang="es-ES_tradnl" sz="1600" b="1" dirty="0">
              <a:solidFill>
                <a:schemeClr val="accent1"/>
              </a:solidFill>
            </a:endParaRPr>
          </a:p>
          <a:p>
            <a:pPr algn="just"/>
            <a:r>
              <a:rPr lang="es-ES" sz="1600" b="1" dirty="0">
                <a:solidFill>
                  <a:schemeClr val="accent1"/>
                </a:solidFill>
              </a:rPr>
              <a:t>d) </a:t>
            </a:r>
            <a:r>
              <a:rPr lang="es-ES" sz="1600" b="1" dirty="0">
                <a:solidFill>
                  <a:schemeClr val="accent2"/>
                </a:solidFill>
              </a:rPr>
              <a:t>A continuación, si bien destaca la finalidad social del seguro obligatorio automotor que excede el interés individual de los particulares, pone el acento en que ello </a:t>
            </a:r>
            <a:r>
              <a:rPr lang="es-ES" sz="1600" b="1" i="1" dirty="0">
                <a:solidFill>
                  <a:schemeClr val="accent2"/>
                </a:solidFill>
              </a:rPr>
              <a:t>“no autoriza per se a los jueces a declarar inoponible al actor el límite de la cobertura pactada entre aseguradora y asegurado”</a:t>
            </a:r>
            <a:r>
              <a:rPr lang="es-ES" sz="1600" b="1" dirty="0">
                <a:solidFill>
                  <a:schemeClr val="accent2"/>
                </a:solidFill>
              </a:rPr>
              <a:t>. Y añade, severamente, que </a:t>
            </a:r>
            <a:r>
              <a:rPr lang="es-ES" sz="1600" b="1" i="1" dirty="0">
                <a:solidFill>
                  <a:schemeClr val="accent5">
                    <a:lumMod val="50000"/>
                  </a:schemeClr>
                </a:solidFill>
              </a:rPr>
              <a:t>“en virtud del principio de separación de poderes que consagra nuestra organización constitucional, no es de competencia de los jueces determinar el modo de realización de los fines de una determinada institución jurídica, ya que esa atribución es propia de los poderes políticos. El control judicial debe quedar ceñido, en lo sustancial, a que el ejercicio de las potestades de los restantes poderes del Estado se mantenga dentro de los límites de la garantía de la razonabilidad y no avance sobre prohibiciones específicas contenidas en la Constitución o, en su caso, en las leyes</a:t>
            </a:r>
            <a:r>
              <a:rPr lang="es-ES" sz="1600" b="1" i="1" dirty="0">
                <a:solidFill>
                  <a:schemeClr val="accent1"/>
                </a:solidFill>
              </a:rPr>
              <a:t>”</a:t>
            </a:r>
            <a:r>
              <a:rPr lang="es-ES" sz="1600" b="1" dirty="0">
                <a:solidFill>
                  <a:schemeClr val="accent1"/>
                </a:solidFill>
              </a:rPr>
              <a:t>. </a:t>
            </a:r>
            <a:r>
              <a:rPr lang="es-ES" sz="1600" b="1" dirty="0">
                <a:solidFill>
                  <a:schemeClr val="accent2"/>
                </a:solidFill>
              </a:rPr>
              <a:t>Concluye, </a:t>
            </a:r>
            <a:r>
              <a:rPr lang="es-ES" sz="1600" b="1" i="1" dirty="0">
                <a:solidFill>
                  <a:schemeClr val="accent2"/>
                </a:solidFill>
              </a:rPr>
              <a:t>“…no corresponde a los tribunales juzgar el acierto o conveniencia del medio arbitrado por dichos poderes, en el ámbito propio de sus atribuciones, para alcanzar el fin propuesto…”</a:t>
            </a:r>
            <a:r>
              <a:rPr lang="es-ES" sz="1600" b="1" i="1" dirty="0" smtClean="0">
                <a:solidFill>
                  <a:schemeClr val="accent2"/>
                </a:solidFill>
              </a:rPr>
              <a:t>.</a:t>
            </a:r>
            <a:endParaRPr lang="es-ES_tradnl" sz="1600" b="1" dirty="0">
              <a:solidFill>
                <a:schemeClr val="accent2"/>
              </a:solidFill>
            </a:endParaRPr>
          </a:p>
        </p:txBody>
      </p:sp>
    </p:spTree>
    <p:extLst>
      <p:ext uri="{BB962C8B-B14F-4D97-AF65-F5344CB8AC3E}">
        <p14:creationId xmlns:p14="http://schemas.microsoft.com/office/powerpoint/2010/main" val="142592966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620688"/>
            <a:ext cx="8064896" cy="936104"/>
          </a:xfrm>
        </p:spPr>
        <p:txBody>
          <a:bodyPr>
            <a:normAutofit fontScale="90000"/>
          </a:bodyPr>
          <a:lstStyle/>
          <a:p>
            <a:r>
              <a:rPr lang="es-ES" sz="3600" b="1" dirty="0"/>
              <a:t>El </a:t>
            </a:r>
            <a:r>
              <a:rPr lang="es-ES" sz="3600" b="1" dirty="0" smtClean="0"/>
              <a:t>precedente </a:t>
            </a:r>
            <a:r>
              <a:rPr lang="es-ES" sz="3600" b="1" dirty="0"/>
              <a:t>de la CSJN: “Flores</a:t>
            </a:r>
            <a:r>
              <a:rPr lang="es-ES" sz="3600" b="1" dirty="0" smtClean="0"/>
              <a:t>”. Cont.</a:t>
            </a:r>
            <a:endParaRPr lang="es-ES" dirty="0"/>
          </a:p>
        </p:txBody>
      </p:sp>
      <p:sp>
        <p:nvSpPr>
          <p:cNvPr id="3" name="Marcador de contenido 2"/>
          <p:cNvSpPr>
            <a:spLocks noGrp="1"/>
          </p:cNvSpPr>
          <p:nvPr>
            <p:ph idx="1"/>
          </p:nvPr>
        </p:nvSpPr>
        <p:spPr>
          <a:xfrm>
            <a:off x="251520" y="2060848"/>
            <a:ext cx="8640960" cy="5256584"/>
          </a:xfrm>
        </p:spPr>
        <p:txBody>
          <a:bodyPr>
            <a:noAutofit/>
          </a:bodyPr>
          <a:lstStyle/>
          <a:p>
            <a:pPr algn="just"/>
            <a:r>
              <a:rPr lang="es-ES" sz="1400" b="1" dirty="0">
                <a:solidFill>
                  <a:schemeClr val="accent1"/>
                </a:solidFill>
              </a:rPr>
              <a:t>e</a:t>
            </a:r>
            <a:r>
              <a:rPr lang="es-ES" sz="1400" b="1" dirty="0">
                <a:solidFill>
                  <a:schemeClr val="accent2"/>
                </a:solidFill>
              </a:rPr>
              <a:t>) El </a:t>
            </a:r>
            <a:r>
              <a:rPr lang="es-ES" sz="1400" b="1" dirty="0" smtClean="0">
                <a:solidFill>
                  <a:schemeClr val="accent2"/>
                </a:solidFill>
              </a:rPr>
              <a:t>considerando </a:t>
            </a:r>
            <a:r>
              <a:rPr lang="es-ES" sz="1400" b="1" dirty="0">
                <a:solidFill>
                  <a:schemeClr val="accent2"/>
                </a:solidFill>
              </a:rPr>
              <a:t>para el debate sea el que expresa </a:t>
            </a:r>
            <a:r>
              <a:rPr lang="es-ES" sz="1400" b="1" i="1" dirty="0">
                <a:solidFill>
                  <a:schemeClr val="accent4">
                    <a:lumMod val="50000"/>
                  </a:schemeClr>
                </a:solidFill>
              </a:rPr>
              <a:t>“no es para nada claro que la limitación de la responsabilidad de las compañías aseguradoras, establecida por la normativa examinada en el presente y plasmada en la póliza, desnaturalice la ´función del contrato de seguro´, como lo ha indicado el tribunal a quo, ni que inhiba la realización de su finalidad social. Antes bien, parece ocurrir lo contrario”</a:t>
            </a:r>
            <a:r>
              <a:rPr lang="es-ES" sz="1400" b="1" dirty="0">
                <a:solidFill>
                  <a:schemeClr val="accent1"/>
                </a:solidFill>
              </a:rPr>
              <a:t>. </a:t>
            </a:r>
            <a:r>
              <a:rPr lang="es-ES" sz="1400" b="1" dirty="0">
                <a:solidFill>
                  <a:schemeClr val="accent2"/>
                </a:solidFill>
              </a:rPr>
              <a:t>Y lo funda en que </a:t>
            </a:r>
            <a:r>
              <a:rPr lang="es-ES" sz="1400" b="1" i="1" dirty="0">
                <a:solidFill>
                  <a:schemeClr val="accent4">
                    <a:lumMod val="50000"/>
                  </a:schemeClr>
                </a:solidFill>
              </a:rPr>
              <a:t>“todo límite de cobertura debería reducir el precio de la póliza: a menor cobertura, menor riesgo asegurado y, al menos en un mercado asegurador competitivo, menor precio final del seguro. El menor precio del seguro, a su vez, redundará en beneficio de los conductores de menores recursos. La reducción del precio de cobertura, entonces, hace accesible a más individuos la contratación del seguro. La mayor contratación de seguro, y el consiguiente mayor número de asegurados, maximiza la probabilidad de compensación a las víctimas potenciales de los daños producidos por los automotores”</a:t>
            </a:r>
            <a:r>
              <a:rPr lang="es-ES" sz="1400" b="1" dirty="0">
                <a:solidFill>
                  <a:schemeClr val="accent4">
                    <a:lumMod val="50000"/>
                  </a:schemeClr>
                </a:solidFill>
              </a:rPr>
              <a:t>. </a:t>
            </a:r>
            <a:endParaRPr lang="es-ES_tradnl" sz="1400" b="1" dirty="0">
              <a:solidFill>
                <a:schemeClr val="accent4">
                  <a:lumMod val="50000"/>
                </a:schemeClr>
              </a:solidFill>
            </a:endParaRPr>
          </a:p>
          <a:p>
            <a:pPr algn="just"/>
            <a:r>
              <a:rPr lang="es-ES" sz="1400" b="1" dirty="0">
                <a:solidFill>
                  <a:schemeClr val="accent2"/>
                </a:solidFill>
              </a:rPr>
              <a:t>Agrega al razonamiento que la ausencia de límites en el seguro </a:t>
            </a:r>
            <a:r>
              <a:rPr lang="es-ES" sz="1400" b="1" i="1" dirty="0">
                <a:solidFill>
                  <a:schemeClr val="accent5">
                    <a:lumMod val="50000"/>
                  </a:schemeClr>
                </a:solidFill>
              </a:rPr>
              <a:t>“forzaría a cubrirse comercializando pólizas más caras. Esto, sin duda, haría más difícil que todos se asegurasen y, por consiguiente, tornaría, en alguna medida, más incierta la compensación de las víctimas”</a:t>
            </a:r>
            <a:r>
              <a:rPr lang="es-ES" sz="1400" b="1" dirty="0">
                <a:solidFill>
                  <a:schemeClr val="accent5">
                    <a:lumMod val="50000"/>
                  </a:schemeClr>
                </a:solidFill>
              </a:rPr>
              <a:t>.</a:t>
            </a:r>
            <a:endParaRPr lang="es-ES_tradnl" sz="1400" b="1" dirty="0">
              <a:solidFill>
                <a:schemeClr val="accent5">
                  <a:lumMod val="50000"/>
                </a:schemeClr>
              </a:solidFill>
            </a:endParaRPr>
          </a:p>
          <a:p>
            <a:pPr algn="just"/>
            <a:r>
              <a:rPr lang="es-ES" sz="1400" b="1" dirty="0">
                <a:solidFill>
                  <a:schemeClr val="accent2"/>
                </a:solidFill>
              </a:rPr>
              <a:t>Por cierto que el magistrado reconoce que todo ello </a:t>
            </a:r>
            <a:r>
              <a:rPr lang="es-ES" sz="1400" b="1" u="sng" dirty="0">
                <a:solidFill>
                  <a:schemeClr val="accent2"/>
                </a:solidFill>
              </a:rPr>
              <a:t>son conjeturas</a:t>
            </a:r>
            <a:r>
              <a:rPr lang="es-ES" sz="1400" b="1" dirty="0">
                <a:solidFill>
                  <a:schemeClr val="accent2"/>
                </a:solidFill>
              </a:rPr>
              <a:t> que ameritarían una resolución que involucra a los otros poderes del Estado, luego de una profunda evaluación de la mejor forma de llevar a cabo los fines sociales del seguro y de la indemnización de las víctimas.</a:t>
            </a:r>
            <a:r>
              <a:rPr lang="es-ES_tradnl" sz="1500" b="1" dirty="0">
                <a:solidFill>
                  <a:schemeClr val="accent2"/>
                </a:solidFill>
              </a:rPr>
              <a:t> </a:t>
            </a:r>
            <a:endParaRPr lang="es-ES" sz="1500" b="1" dirty="0">
              <a:solidFill>
                <a:schemeClr val="accent2"/>
              </a:solidFill>
            </a:endParaRPr>
          </a:p>
        </p:txBody>
      </p:sp>
    </p:spTree>
    <p:extLst>
      <p:ext uri="{BB962C8B-B14F-4D97-AF65-F5344CB8AC3E}">
        <p14:creationId xmlns:p14="http://schemas.microsoft.com/office/powerpoint/2010/main" val="192000246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6896" y="557808"/>
            <a:ext cx="8229600" cy="1143000"/>
          </a:xfrm>
        </p:spPr>
        <p:txBody>
          <a:bodyPr>
            <a:normAutofit/>
          </a:bodyPr>
          <a:lstStyle/>
          <a:p>
            <a:r>
              <a:rPr lang="es-ES" b="1" dirty="0" smtClean="0"/>
              <a:t>El </a:t>
            </a:r>
            <a:r>
              <a:rPr lang="es-ES" b="1" dirty="0"/>
              <a:t>precedente de la CSJN: “Flores</a:t>
            </a:r>
            <a:r>
              <a:rPr lang="es-ES" b="1" dirty="0" smtClean="0"/>
              <a:t>”. Cont.</a:t>
            </a:r>
            <a:endParaRPr lang="es-ES" dirty="0"/>
          </a:p>
        </p:txBody>
      </p:sp>
      <p:sp>
        <p:nvSpPr>
          <p:cNvPr id="3" name="Marcador de contenido 2"/>
          <p:cNvSpPr>
            <a:spLocks noGrp="1"/>
          </p:cNvSpPr>
          <p:nvPr>
            <p:ph idx="1"/>
          </p:nvPr>
        </p:nvSpPr>
        <p:spPr>
          <a:xfrm>
            <a:off x="30266" y="2132856"/>
            <a:ext cx="8784976" cy="5328592"/>
          </a:xfrm>
        </p:spPr>
        <p:txBody>
          <a:bodyPr>
            <a:normAutofit/>
          </a:bodyPr>
          <a:lstStyle/>
          <a:p>
            <a:pPr algn="just"/>
            <a:r>
              <a:rPr lang="es-ES" sz="1700" b="1" dirty="0">
                <a:solidFill>
                  <a:schemeClr val="accent2"/>
                </a:solidFill>
              </a:rPr>
              <a:t>e) Va más allá en cuanto al principio de compensación integral ya que considera que </a:t>
            </a:r>
            <a:r>
              <a:rPr lang="es-ES" sz="1700" b="1" dirty="0" smtClean="0">
                <a:solidFill>
                  <a:schemeClr val="accent2"/>
                </a:solidFill>
              </a:rPr>
              <a:t>no es </a:t>
            </a:r>
            <a:r>
              <a:rPr lang="es-ES" sz="1700" b="1" dirty="0">
                <a:solidFill>
                  <a:schemeClr val="accent2"/>
                </a:solidFill>
              </a:rPr>
              <a:t>absoluto </a:t>
            </a:r>
            <a:r>
              <a:rPr lang="es-ES" sz="1700" b="1" i="1" dirty="0">
                <a:solidFill>
                  <a:schemeClr val="accent4">
                    <a:lumMod val="50000"/>
                  </a:schemeClr>
                </a:solidFill>
              </a:rPr>
              <a:t>“pues en materia de responsabilidad civil el legislador puede optar por diversos sistemas de reparación, siempre que estos se mantengan dentro del límite general impuesto por el artículo 28 de la Constitución Nacional. Es decir, el principio de reparación integral no es incompatible con sistemas que establezcan una indemnización –limitada o tasada-, en la medida que el sistema en cuestión sea razonable…En síntesis, no toda disposición que tenga como consecuencia que alguno de los daños de la víctima no serán compensados necesariamente merece reproche legal o constitucional”</a:t>
            </a:r>
            <a:r>
              <a:rPr lang="es-ES" sz="1700" b="1" dirty="0">
                <a:solidFill>
                  <a:schemeClr val="accent4">
                    <a:lumMod val="50000"/>
                  </a:schemeClr>
                </a:solidFill>
              </a:rPr>
              <a:t>.</a:t>
            </a:r>
            <a:endParaRPr lang="es-ES_tradnl" sz="1700" b="1" dirty="0">
              <a:solidFill>
                <a:schemeClr val="accent4">
                  <a:lumMod val="50000"/>
                </a:schemeClr>
              </a:solidFill>
            </a:endParaRPr>
          </a:p>
          <a:p>
            <a:pPr algn="just"/>
            <a:r>
              <a:rPr lang="es-ES" sz="1700" b="1" dirty="0" smtClean="0">
                <a:solidFill>
                  <a:schemeClr val="accent2"/>
                </a:solidFill>
              </a:rPr>
              <a:t>f</a:t>
            </a:r>
            <a:r>
              <a:rPr lang="es-ES" sz="1700" b="1" dirty="0">
                <a:solidFill>
                  <a:schemeClr val="accent2"/>
                </a:solidFill>
              </a:rPr>
              <a:t>) En ese sendero, añade que aún en los casos en que el responsable causal no repare el daño y la existencia del límite de cobertura de la aseguradora determine que sea la víctima quien cargue con parte de é</a:t>
            </a:r>
            <a:r>
              <a:rPr lang="es-ES" sz="1700" b="1" dirty="0">
                <a:solidFill>
                  <a:schemeClr val="accent1"/>
                </a:solidFill>
              </a:rPr>
              <a:t>l, </a:t>
            </a:r>
            <a:r>
              <a:rPr lang="es-ES" sz="1700" b="1" i="1" dirty="0">
                <a:solidFill>
                  <a:schemeClr val="accent4">
                    <a:lumMod val="50000"/>
                  </a:schemeClr>
                </a:solidFill>
              </a:rPr>
              <a:t>“…circunstancia lamentable por cierto, no justifica por si solo que loa jueces hagan inoponible a la víctima el límite de cobertura, que consistente con la regulación pertinente, ha sido acordado entre asegurado y aseguradora…”</a:t>
            </a:r>
            <a:r>
              <a:rPr lang="es-ES" sz="1700" b="1" dirty="0">
                <a:solidFill>
                  <a:schemeClr val="accent4">
                    <a:lumMod val="50000"/>
                  </a:schemeClr>
                </a:solidFill>
              </a:rPr>
              <a:t>. </a:t>
            </a:r>
            <a:r>
              <a:rPr lang="es-ES" sz="1700" b="1" dirty="0">
                <a:solidFill>
                  <a:schemeClr val="accent2"/>
                </a:solidFill>
              </a:rPr>
              <a:t>En definitiva, señala que esa solución debe ser provista por los otros poderes del Estado</a:t>
            </a:r>
            <a:r>
              <a:rPr lang="es-ES" sz="1700" b="1" dirty="0" smtClean="0">
                <a:solidFill>
                  <a:schemeClr val="accent1"/>
                </a:solidFill>
              </a:rPr>
              <a:t>.</a:t>
            </a:r>
            <a:endParaRPr lang="es-ES_tradnl" sz="1700" b="1" dirty="0">
              <a:solidFill>
                <a:schemeClr val="accent1"/>
              </a:solidFill>
            </a:endParaRPr>
          </a:p>
        </p:txBody>
      </p:sp>
    </p:spTree>
    <p:extLst>
      <p:ext uri="{BB962C8B-B14F-4D97-AF65-F5344CB8AC3E}">
        <p14:creationId xmlns:p14="http://schemas.microsoft.com/office/powerpoint/2010/main" val="318416993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764704"/>
            <a:ext cx="7848872" cy="1008112"/>
          </a:xfrm>
        </p:spPr>
        <p:txBody>
          <a:bodyPr>
            <a:normAutofit fontScale="90000"/>
          </a:bodyPr>
          <a:lstStyle/>
          <a:p>
            <a:r>
              <a:rPr lang="es-ES" sz="3600" b="1" dirty="0"/>
              <a:t>El </a:t>
            </a:r>
            <a:r>
              <a:rPr lang="es-ES" sz="3600" b="1" dirty="0" smtClean="0"/>
              <a:t>precedente </a:t>
            </a:r>
            <a:r>
              <a:rPr lang="es-ES" sz="3600" b="1" dirty="0"/>
              <a:t>de la CSJN: “Flores</a:t>
            </a:r>
            <a:r>
              <a:rPr lang="es-ES" sz="3600" b="1" dirty="0" smtClean="0"/>
              <a:t>”. Cont.</a:t>
            </a:r>
            <a:endParaRPr lang="es-ES" dirty="0"/>
          </a:p>
        </p:txBody>
      </p:sp>
      <p:sp>
        <p:nvSpPr>
          <p:cNvPr id="3" name="Marcador de contenido 2"/>
          <p:cNvSpPr>
            <a:spLocks noGrp="1"/>
          </p:cNvSpPr>
          <p:nvPr>
            <p:ph idx="1"/>
          </p:nvPr>
        </p:nvSpPr>
        <p:spPr>
          <a:xfrm>
            <a:off x="457200" y="2496264"/>
            <a:ext cx="8229600" cy="4389120"/>
          </a:xfrm>
        </p:spPr>
        <p:txBody>
          <a:bodyPr>
            <a:normAutofit/>
          </a:bodyPr>
          <a:lstStyle/>
          <a:p>
            <a:pPr algn="just"/>
            <a:r>
              <a:rPr lang="es-ES" sz="2800" dirty="0">
                <a:solidFill>
                  <a:schemeClr val="accent1"/>
                </a:solidFill>
              </a:rPr>
              <a:t>g) A modo de conclusión, establece que </a:t>
            </a:r>
            <a:r>
              <a:rPr lang="es-ES" sz="2800" b="1" i="1" dirty="0">
                <a:solidFill>
                  <a:schemeClr val="accent4">
                    <a:lumMod val="50000"/>
                  </a:schemeClr>
                </a:solidFill>
              </a:rPr>
              <a:t>“…la sentencia de cámara, al obligar a la aseguradora a afrontar el pago de los daños sufridos por la víctima más allá del límite que emerge de la póliza con el único argumento de la supuesta desnaturalización de la función social del seguro, implica una violación de su derecho de propiedad</a:t>
            </a:r>
            <a:r>
              <a:rPr lang="es-ES" sz="2800" b="1" i="1" dirty="0">
                <a:solidFill>
                  <a:schemeClr val="accent1"/>
                </a:solidFill>
              </a:rPr>
              <a:t>…”</a:t>
            </a:r>
            <a:r>
              <a:rPr lang="es-ES" sz="2800" dirty="0">
                <a:solidFill>
                  <a:schemeClr val="accent1"/>
                </a:solidFill>
              </a:rPr>
              <a:t>.</a:t>
            </a:r>
            <a:r>
              <a:rPr lang="es-ES" sz="2800" i="1" dirty="0">
                <a:solidFill>
                  <a:schemeClr val="accent1"/>
                </a:solidFill>
              </a:rPr>
              <a:t> </a:t>
            </a:r>
            <a:r>
              <a:rPr lang="es-ES" sz="2800" dirty="0">
                <a:solidFill>
                  <a:schemeClr val="accent1"/>
                </a:solidFill>
              </a:rPr>
              <a:t> </a:t>
            </a:r>
            <a:r>
              <a:rPr lang="es-ES" sz="2800" i="1" dirty="0">
                <a:solidFill>
                  <a:schemeClr val="accent1"/>
                </a:solidFill>
              </a:rPr>
              <a:t> </a:t>
            </a:r>
            <a:endParaRPr lang="es-ES_tradnl" sz="2800" dirty="0">
              <a:solidFill>
                <a:schemeClr val="accent1"/>
              </a:solidFill>
            </a:endParaRPr>
          </a:p>
        </p:txBody>
      </p:sp>
    </p:spTree>
    <p:extLst>
      <p:ext uri="{BB962C8B-B14F-4D97-AF65-F5344CB8AC3E}">
        <p14:creationId xmlns:p14="http://schemas.microsoft.com/office/powerpoint/2010/main" val="233928074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3600" b="1" dirty="0" smtClean="0"/>
              <a:t>El precedente de la CSJN: Aimar del 28.04.18</a:t>
            </a:r>
            <a:endParaRPr lang="es-AR" dirty="0"/>
          </a:p>
        </p:txBody>
      </p:sp>
      <p:sp>
        <p:nvSpPr>
          <p:cNvPr id="3" name="2 Marcador de contenido"/>
          <p:cNvSpPr>
            <a:spLocks noGrp="1"/>
          </p:cNvSpPr>
          <p:nvPr>
            <p:ph idx="1"/>
          </p:nvPr>
        </p:nvSpPr>
        <p:spPr>
          <a:xfrm>
            <a:off x="539552" y="2348880"/>
            <a:ext cx="8064896" cy="4248471"/>
          </a:xfrm>
        </p:spPr>
        <p:txBody>
          <a:bodyPr>
            <a:normAutofit/>
          </a:bodyPr>
          <a:lstStyle/>
          <a:p>
            <a:pPr algn="just"/>
            <a:r>
              <a:rPr lang="es-ES" sz="2400" b="1" dirty="0" smtClean="0">
                <a:solidFill>
                  <a:schemeClr val="accent4">
                    <a:lumMod val="50000"/>
                  </a:schemeClr>
                </a:solidFill>
              </a:rPr>
              <a:t>“… </a:t>
            </a:r>
            <a:r>
              <a:rPr lang="es-ES" sz="2400" b="1" i="1" dirty="0" smtClean="0">
                <a:solidFill>
                  <a:schemeClr val="accent4">
                    <a:lumMod val="50000"/>
                  </a:schemeClr>
                </a:solidFill>
              </a:rPr>
              <a:t>Los agravios de la recurrente remiten al examen de cuestiones sustancialmente análogas a las examinadas por el Tribunal en el precedente “Flores” (Fallos 340:765) … cuyas consideraciones se dan por reproducidas… En consecuencia, </a:t>
            </a:r>
            <a:r>
              <a:rPr lang="es-ES" sz="2400" b="1" i="1" dirty="0" smtClean="0">
                <a:solidFill>
                  <a:schemeClr val="accent1"/>
                </a:solidFill>
              </a:rPr>
              <a:t>se admite que el límite de cobertura previsto en el contrato de seguro es oponible al tercero damnificado y que la sentencia no podrá ser ejecutada contra la aseguradora sino en los límites de la contratación </a:t>
            </a:r>
            <a:r>
              <a:rPr lang="es-ES" sz="2400" b="1" i="1" dirty="0" smtClean="0">
                <a:solidFill>
                  <a:schemeClr val="accent4">
                    <a:lumMod val="50000"/>
                  </a:schemeClr>
                </a:solidFill>
              </a:rPr>
              <a:t>(conf. Art. 16, segunda parte, ley 48)”.</a:t>
            </a:r>
            <a:endParaRPr lang="es-AR" sz="2400" b="1" dirty="0" smtClean="0">
              <a:solidFill>
                <a:schemeClr val="accent4">
                  <a:lumMod val="50000"/>
                </a:schemeClr>
              </a:solidFill>
            </a:endParaRPr>
          </a:p>
          <a:p>
            <a:pPr algn="just"/>
            <a:endParaRPr lang="es-AR" b="1" dirty="0">
              <a:solidFill>
                <a:schemeClr val="accent3"/>
              </a:solidFill>
            </a:endParaRPr>
          </a:p>
        </p:txBody>
      </p:sp>
    </p:spTree>
  </p:cSld>
  <p:clrMapOvr>
    <a:masterClrMapping/>
  </p:clrMapOvr>
  <p:transition>
    <p:plus/>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a:r>
              <a:rPr lang="es-AR" b="1" dirty="0" smtClean="0"/>
              <a:t>La obligación del asegurador como una obligación de dar sumas de dinero</a:t>
            </a:r>
            <a:endParaRPr lang="es-AR" b="1" dirty="0"/>
          </a:p>
        </p:txBody>
      </p:sp>
      <p:sp>
        <p:nvSpPr>
          <p:cNvPr id="3" name="2 Marcador de contenido"/>
          <p:cNvSpPr>
            <a:spLocks noGrp="1"/>
          </p:cNvSpPr>
          <p:nvPr>
            <p:ph idx="1"/>
          </p:nvPr>
        </p:nvSpPr>
        <p:spPr>
          <a:xfrm>
            <a:off x="179512" y="2348880"/>
            <a:ext cx="8568952" cy="4320479"/>
          </a:xfrm>
        </p:spPr>
        <p:txBody>
          <a:bodyPr>
            <a:normAutofit lnSpcReduction="10000"/>
          </a:bodyPr>
          <a:lstStyle/>
          <a:p>
            <a:pPr algn="just"/>
            <a:r>
              <a:rPr lang="es-AR" sz="2800" b="1" dirty="0" smtClean="0">
                <a:solidFill>
                  <a:schemeClr val="accent4">
                    <a:lumMod val="50000"/>
                  </a:schemeClr>
                </a:solidFill>
              </a:rPr>
              <a:t>La deuda del asegurador, tanto en los seguros de daños patrimoniales como en los de personas, por sus particulares características económicas y técnicas, debe considerársele una deuda de dinero que no admite revalorización por el deterioro de la moneda; </a:t>
            </a:r>
            <a:r>
              <a:rPr lang="es-AR" sz="2800" b="1" dirty="0" smtClean="0">
                <a:solidFill>
                  <a:schemeClr val="accent1"/>
                </a:solidFill>
              </a:rPr>
              <a:t>salvo las excepciones expresas en la póliza en la que se hayan pactado prestaciones del asegurador en especie  </a:t>
            </a:r>
            <a:r>
              <a:rPr lang="es-AR" sz="2800" b="1" dirty="0" smtClean="0">
                <a:solidFill>
                  <a:schemeClr val="accent4">
                    <a:lumMod val="50000"/>
                  </a:schemeClr>
                </a:solidFill>
              </a:rPr>
              <a:t>(arts. 61 in fine y 63, LS.).</a:t>
            </a:r>
          </a:p>
          <a:p>
            <a:endParaRPr lang="es-AR" dirty="0"/>
          </a:p>
        </p:txBody>
      </p:sp>
    </p:spTree>
  </p:cSld>
  <p:clrMapOvr>
    <a:masterClrMapping/>
  </p:clrMapOvr>
  <p:transition>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Obligaciones de dinero vs. de valor</a:t>
            </a:r>
            <a:endParaRPr lang="es-ES" b="1" dirty="0"/>
          </a:p>
        </p:txBody>
      </p:sp>
      <p:sp>
        <p:nvSpPr>
          <p:cNvPr id="3" name="Marcador de contenido 2"/>
          <p:cNvSpPr>
            <a:spLocks noGrp="1"/>
          </p:cNvSpPr>
          <p:nvPr>
            <p:ph idx="1"/>
          </p:nvPr>
        </p:nvSpPr>
        <p:spPr>
          <a:xfrm>
            <a:off x="323528" y="2204864"/>
            <a:ext cx="8352928" cy="4248472"/>
          </a:xfrm>
        </p:spPr>
        <p:txBody>
          <a:bodyPr>
            <a:noAutofit/>
          </a:bodyPr>
          <a:lstStyle/>
          <a:p>
            <a:pPr algn="just"/>
            <a:r>
              <a:rPr lang="es-ES" sz="2000" b="1" dirty="0">
                <a:solidFill>
                  <a:schemeClr val="accent2"/>
                </a:solidFill>
              </a:rPr>
              <a:t>Las obligaciones de dar sumas de dinero </a:t>
            </a:r>
            <a:r>
              <a:rPr lang="es-ES" sz="2000" b="1" dirty="0">
                <a:solidFill>
                  <a:schemeClr val="accent5">
                    <a:lumMod val="50000"/>
                  </a:schemeClr>
                </a:solidFill>
              </a:rPr>
              <a:t>son aquellas en las que el objeto, desde el nacimiento de la obligación, es la entrega de una suma de dinero. Se debe dinero y se paga con dinero. El dinero está in </a:t>
            </a:r>
            <a:r>
              <a:rPr lang="es-ES" sz="2000" b="1" dirty="0" err="1">
                <a:solidFill>
                  <a:schemeClr val="accent5">
                    <a:lumMod val="50000"/>
                  </a:schemeClr>
                </a:solidFill>
              </a:rPr>
              <a:t>obligatione</a:t>
            </a:r>
            <a:r>
              <a:rPr lang="es-ES" sz="2000" b="1" dirty="0">
                <a:solidFill>
                  <a:schemeClr val="accent5">
                    <a:lumMod val="50000"/>
                  </a:schemeClr>
                </a:solidFill>
              </a:rPr>
              <a:t> (porque es lo que se debe) e in </a:t>
            </a:r>
            <a:r>
              <a:rPr lang="es-ES" sz="2000" b="1" dirty="0" err="1">
                <a:solidFill>
                  <a:schemeClr val="accent5">
                    <a:lumMod val="50000"/>
                  </a:schemeClr>
                </a:solidFill>
              </a:rPr>
              <a:t>solutione</a:t>
            </a:r>
            <a:r>
              <a:rPr lang="es-ES" sz="2000" b="1" dirty="0">
                <a:solidFill>
                  <a:schemeClr val="accent5">
                    <a:lumMod val="50000"/>
                  </a:schemeClr>
                </a:solidFill>
              </a:rPr>
              <a:t> (porque con dinero se paga).</a:t>
            </a:r>
          </a:p>
          <a:p>
            <a:pPr algn="just"/>
            <a:r>
              <a:rPr lang="es-ES" sz="2000" b="1" dirty="0">
                <a:solidFill>
                  <a:schemeClr val="accent5">
                    <a:lumMod val="50000"/>
                  </a:schemeClr>
                </a:solidFill>
              </a:rPr>
              <a:t>En cambio, </a:t>
            </a:r>
            <a:r>
              <a:rPr lang="es-ES" sz="2000" b="1" dirty="0">
                <a:solidFill>
                  <a:schemeClr val="accent2"/>
                </a:solidFill>
              </a:rPr>
              <a:t>las obligaciones de valor </a:t>
            </a:r>
            <a:r>
              <a:rPr lang="es-ES" sz="2000" b="1" dirty="0">
                <a:solidFill>
                  <a:schemeClr val="accent5">
                    <a:lumMod val="50000"/>
                  </a:schemeClr>
                </a:solidFill>
              </a:rPr>
              <a:t>son aquellas en las que el objeto de la obligación es un valor abstracto o utilidad, constituido por bienes, que habrá de medirse en dinero, al momento del pago. Se debe un valor y se paga con dinero al tiempo del cumplimiento. El dinero no se encuentra in </a:t>
            </a:r>
            <a:r>
              <a:rPr lang="es-ES" sz="2000" b="1" dirty="0" err="1">
                <a:solidFill>
                  <a:schemeClr val="accent5">
                    <a:lumMod val="50000"/>
                  </a:schemeClr>
                </a:solidFill>
              </a:rPr>
              <a:t>obligatione</a:t>
            </a:r>
            <a:r>
              <a:rPr lang="es-ES" sz="2000" b="1" dirty="0">
                <a:solidFill>
                  <a:schemeClr val="accent5">
                    <a:lumMod val="50000"/>
                  </a:schemeClr>
                </a:solidFill>
              </a:rPr>
              <a:t> (porque se debe un valor), aunque sí lo está in </a:t>
            </a:r>
            <a:r>
              <a:rPr lang="es-ES" sz="2000" b="1" dirty="0" err="1">
                <a:solidFill>
                  <a:schemeClr val="accent5">
                    <a:lumMod val="50000"/>
                  </a:schemeClr>
                </a:solidFill>
              </a:rPr>
              <a:t>solutione</a:t>
            </a:r>
            <a:r>
              <a:rPr lang="es-ES" sz="2000" b="1" dirty="0">
                <a:solidFill>
                  <a:schemeClr val="accent5">
                    <a:lumMod val="50000"/>
                  </a:schemeClr>
                </a:solidFill>
              </a:rPr>
              <a:t> (porque dicho valor se traduce en dinero y se cumple a través de él). Ejemplo típico de la deuda de valor ha sido la indemnización de daños y </a:t>
            </a:r>
            <a:r>
              <a:rPr lang="es-ES" sz="2000" b="1" dirty="0" smtClean="0">
                <a:solidFill>
                  <a:schemeClr val="accent5">
                    <a:lumMod val="50000"/>
                  </a:schemeClr>
                </a:solidFill>
              </a:rPr>
              <a:t>perjuicios.</a:t>
            </a:r>
            <a:endParaRPr lang="es-ES" sz="2000" b="1" dirty="0">
              <a:solidFill>
                <a:schemeClr val="accent5">
                  <a:lumMod val="50000"/>
                </a:schemeClr>
              </a:solidFill>
            </a:endParaRPr>
          </a:p>
        </p:txBody>
      </p:sp>
    </p:spTree>
    <p:extLst>
      <p:ext uri="{BB962C8B-B14F-4D97-AF65-F5344CB8AC3E}">
        <p14:creationId xmlns:p14="http://schemas.microsoft.com/office/powerpoint/2010/main" val="927641638"/>
      </p:ext>
    </p:extLst>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Prohibición de actualización frente </a:t>
            </a:r>
            <a:r>
              <a:rPr lang="es-ES" b="1" dirty="0"/>
              <a:t>a la inflación</a:t>
            </a:r>
            <a:endParaRPr lang="es-ES" dirty="0"/>
          </a:p>
        </p:txBody>
      </p:sp>
      <p:sp>
        <p:nvSpPr>
          <p:cNvPr id="3" name="Marcador de contenido 2"/>
          <p:cNvSpPr>
            <a:spLocks noGrp="1"/>
          </p:cNvSpPr>
          <p:nvPr>
            <p:ph idx="1"/>
          </p:nvPr>
        </p:nvSpPr>
        <p:spPr>
          <a:xfrm>
            <a:off x="395536" y="2996952"/>
            <a:ext cx="8280920" cy="4248472"/>
          </a:xfrm>
        </p:spPr>
        <p:txBody>
          <a:bodyPr/>
          <a:lstStyle/>
          <a:p>
            <a:pPr algn="just"/>
            <a:r>
              <a:rPr lang="es-ES" sz="2800" b="1" dirty="0">
                <a:solidFill>
                  <a:schemeClr val="accent1"/>
                </a:solidFill>
              </a:rPr>
              <a:t>La Ley de Emergencia Pública (ley 25.561) ratificó la vigencia de la prohibición de actualización por depreciación monetaria y el empleo de las denominadas cláusulas estabilizadoras que había sido dispuesta por los arts. 7º y 10 de la ley 23.928 (Ley de Convertibilidad</a:t>
            </a:r>
            <a:r>
              <a:rPr lang="es-ES" dirty="0"/>
              <a:t>).</a:t>
            </a:r>
          </a:p>
        </p:txBody>
      </p:sp>
    </p:spTree>
    <p:extLst>
      <p:ext uri="{BB962C8B-B14F-4D97-AF65-F5344CB8AC3E}">
        <p14:creationId xmlns:p14="http://schemas.microsoft.com/office/powerpoint/2010/main" val="2245799140"/>
      </p:ext>
    </p:extLst>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786" y="428604"/>
            <a:ext cx="8229600" cy="1143000"/>
          </a:xfrm>
        </p:spPr>
        <p:txBody>
          <a:bodyPr>
            <a:normAutofit/>
          </a:bodyPr>
          <a:lstStyle/>
          <a:p>
            <a:r>
              <a:rPr lang="es-AR" sz="3600" b="1" dirty="0" smtClean="0"/>
              <a:t>El principio indemnizatorio</a:t>
            </a:r>
            <a:endParaRPr lang="es-AR" sz="3600" b="1" dirty="0"/>
          </a:p>
        </p:txBody>
      </p:sp>
      <p:sp>
        <p:nvSpPr>
          <p:cNvPr id="3" name="2 Marcador de contenido"/>
          <p:cNvSpPr>
            <a:spLocks noGrp="1"/>
          </p:cNvSpPr>
          <p:nvPr>
            <p:ph idx="1"/>
          </p:nvPr>
        </p:nvSpPr>
        <p:spPr>
          <a:xfrm>
            <a:off x="323528" y="2060848"/>
            <a:ext cx="8424936" cy="4608512"/>
          </a:xfrm>
        </p:spPr>
        <p:txBody>
          <a:bodyPr>
            <a:noAutofit/>
          </a:bodyPr>
          <a:lstStyle/>
          <a:p>
            <a:pPr algn="just"/>
            <a:r>
              <a:rPr lang="es-AR" sz="2300" b="1" dirty="0" smtClean="0">
                <a:solidFill>
                  <a:schemeClr val="accent1"/>
                </a:solidFill>
              </a:rPr>
              <a:t>El fundamento del principio indemnizatorio es de orden público: </a:t>
            </a:r>
            <a:r>
              <a:rPr lang="es-AR" sz="2300" b="1" dirty="0" smtClean="0">
                <a:solidFill>
                  <a:schemeClr val="accent5">
                    <a:lumMod val="50000"/>
                  </a:schemeClr>
                </a:solidFill>
              </a:rPr>
              <a:t>impedir que el asegurado provoque deliberadamente el siniestro con la finalidad de recibir un resarcimiento superior al valor del daño o procurárselo a un tercero, evitando que el seguro estimule especulaciones fraudulentas</a:t>
            </a:r>
            <a:r>
              <a:rPr lang="es-AR" sz="2300" dirty="0" smtClean="0">
                <a:solidFill>
                  <a:schemeClr val="bg2">
                    <a:lumMod val="50000"/>
                  </a:schemeClr>
                </a:solidFill>
              </a:rPr>
              <a:t>.</a:t>
            </a:r>
          </a:p>
          <a:p>
            <a:pPr algn="just"/>
            <a:r>
              <a:rPr lang="es-AR" sz="2300" b="1" dirty="0" smtClean="0">
                <a:solidFill>
                  <a:schemeClr val="accent1"/>
                </a:solidFill>
              </a:rPr>
              <a:t>Si bien el daño actúa como tope indemnizatorio, es factible que la reparación a la que se obliga el asegurador sea inferior a la cuantía de aquél. </a:t>
            </a:r>
            <a:r>
              <a:rPr lang="es-AR" sz="2300" b="1" dirty="0" smtClean="0">
                <a:solidFill>
                  <a:schemeClr val="accent5">
                    <a:lumMod val="50000"/>
                  </a:schemeClr>
                </a:solidFill>
              </a:rPr>
              <a:t>Ello significa que el daño que sufre el asegurado o el tercero opera como límite máximo de la obligación del pago del asegurador, pero no constituye un piso mínimo (</a:t>
            </a:r>
            <a:r>
              <a:rPr lang="es-AR" sz="2300" b="1" dirty="0" err="1" smtClean="0">
                <a:solidFill>
                  <a:schemeClr val="accent5">
                    <a:lumMod val="50000"/>
                  </a:schemeClr>
                </a:solidFill>
              </a:rPr>
              <a:t>infraseguro</a:t>
            </a:r>
            <a:r>
              <a:rPr lang="es-AR" sz="2300" b="1" dirty="0" smtClean="0">
                <a:solidFill>
                  <a:schemeClr val="accent5">
                    <a:lumMod val="50000"/>
                  </a:schemeClr>
                </a:solidFill>
              </a:rPr>
              <a:t>)</a:t>
            </a:r>
            <a:r>
              <a:rPr lang="es-AR" sz="2300" dirty="0" smtClean="0">
                <a:solidFill>
                  <a:schemeClr val="bg2">
                    <a:lumMod val="50000"/>
                  </a:schemeClr>
                </a:solidFill>
              </a:rPr>
              <a:t>.</a:t>
            </a:r>
            <a:endParaRPr lang="es-AR" sz="2300" dirty="0">
              <a:solidFill>
                <a:schemeClr val="bg2">
                  <a:lumMod val="50000"/>
                </a:schemeClr>
              </a:solidFill>
            </a:endParaRPr>
          </a:p>
        </p:txBody>
      </p:sp>
    </p:spTree>
    <p:extLst>
      <p:ext uri="{BB962C8B-B14F-4D97-AF65-F5344CB8AC3E}">
        <p14:creationId xmlns:p14="http://schemas.microsoft.com/office/powerpoint/2010/main" val="3767121895"/>
      </p:ext>
    </p:extLst>
  </p:cSld>
  <p:clrMapOvr>
    <a:masterClrMapping/>
  </p:clrMapOvr>
  <p:transition>
    <p:newsfla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1052736"/>
            <a:ext cx="7632848" cy="720080"/>
          </a:xfrm>
        </p:spPr>
        <p:txBody>
          <a:bodyPr/>
          <a:lstStyle/>
          <a:p>
            <a:r>
              <a:rPr lang="es-ES" b="1" dirty="0" smtClean="0"/>
              <a:t>La CSJN validó su constitucionalidad</a:t>
            </a:r>
            <a:endParaRPr lang="es-ES" b="1" dirty="0"/>
          </a:p>
        </p:txBody>
      </p:sp>
      <p:sp>
        <p:nvSpPr>
          <p:cNvPr id="3" name="Marcador de contenido 2"/>
          <p:cNvSpPr>
            <a:spLocks noGrp="1"/>
          </p:cNvSpPr>
          <p:nvPr>
            <p:ph idx="1"/>
          </p:nvPr>
        </p:nvSpPr>
        <p:spPr>
          <a:xfrm>
            <a:off x="179512" y="2204864"/>
            <a:ext cx="8568952" cy="4464495"/>
          </a:xfrm>
        </p:spPr>
        <p:txBody>
          <a:bodyPr>
            <a:noAutofit/>
          </a:bodyPr>
          <a:lstStyle/>
          <a:p>
            <a:pPr algn="just"/>
            <a:r>
              <a:rPr lang="es-AR" sz="2000" b="1" i="1" dirty="0" smtClean="0">
                <a:solidFill>
                  <a:schemeClr val="accent2"/>
                </a:solidFill>
              </a:rPr>
              <a:t>"Que la ventaja, acierto o desacierto de la medida legislativa —mantenimiento de la prohibición de toda clase de actualización monetaria— escapa al control de constitucionalidad pues la conveniencia del criterio elegido por el legislador no está sujeta a revisión judicial </a:t>
            </a:r>
            <a:r>
              <a:rPr lang="es-AR" sz="2000" b="1" i="1" dirty="0" smtClean="0">
                <a:solidFill>
                  <a:schemeClr val="accent5">
                    <a:lumMod val="50000"/>
                  </a:schemeClr>
                </a:solidFill>
              </a:rPr>
              <a:t>(conf. CS, Fallos: 290:245; 306:1964; 323:2409; 324:3345; 325:2600; 327:5614; 328:2567; 329:385 y 4032 y 330:3109, entre muchos otros), y la Corte Suprema ha sostenido que los arts. 7º y 10 de la ley 23.928 constituyen una decisión clara y terminante del Congreso Nacional de ejercer las funciones que le encomienda el art. 67, inc. 10 (hoy art. 75, inc. 11), de la CN de "Hacer sellar la moneda, fijar su valor y el de las extranjeras..." (conf. causa "YPF" en CS, Fallos: 315:158, criterio reiterado en causas 315:992 y 1209; 319:3241 y 328:2567)" </a:t>
            </a:r>
            <a:r>
              <a:rPr lang="es-AR" sz="2000" b="1" dirty="0" smtClean="0">
                <a:solidFill>
                  <a:schemeClr val="accent5">
                    <a:lumMod val="50000"/>
                  </a:schemeClr>
                </a:solidFill>
              </a:rPr>
              <a:t>(CS, 20/04/2010, "</a:t>
            </a:r>
            <a:r>
              <a:rPr lang="es-AR" sz="2000" b="1" dirty="0" err="1" smtClean="0">
                <a:solidFill>
                  <a:schemeClr val="accent5">
                    <a:lumMod val="50000"/>
                  </a:schemeClr>
                </a:solidFill>
              </a:rPr>
              <a:t>Massolo</a:t>
            </a:r>
            <a:r>
              <a:rPr lang="es-AR" sz="2000" b="1" dirty="0" smtClean="0">
                <a:solidFill>
                  <a:schemeClr val="accent5">
                    <a:lumMod val="50000"/>
                  </a:schemeClr>
                </a:solidFill>
              </a:rPr>
              <a:t>, Alberto c. Transportes del Tejar", Fallos 333:447).</a:t>
            </a:r>
          </a:p>
          <a:p>
            <a:pPr>
              <a:buNone/>
            </a:pPr>
            <a:endParaRPr lang="es-ES" sz="2000" dirty="0" smtClean="0"/>
          </a:p>
        </p:txBody>
      </p:sp>
    </p:spTree>
    <p:extLst>
      <p:ext uri="{BB962C8B-B14F-4D97-AF65-F5344CB8AC3E}">
        <p14:creationId xmlns:p14="http://schemas.microsoft.com/office/powerpoint/2010/main" val="2328950857"/>
      </p:ext>
    </p:extLst>
  </p:cSld>
  <p:clrMapOvr>
    <a:masterClrMapping/>
  </p:clrMapOvr>
  <p:transition>
    <p:split dir="in"/>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66440" y="548680"/>
            <a:ext cx="6729896" cy="1224136"/>
          </a:xfrm>
        </p:spPr>
        <p:txBody>
          <a:bodyPr/>
          <a:lstStyle/>
          <a:p>
            <a:r>
              <a:rPr lang="es-AR" b="1" dirty="0" smtClean="0">
                <a:solidFill>
                  <a:schemeClr val="accent1"/>
                </a:solidFill>
              </a:rPr>
              <a:t>CSJN: actualización no, adecuación si</a:t>
            </a:r>
            <a:endParaRPr lang="es-AR" b="1" dirty="0">
              <a:solidFill>
                <a:schemeClr val="accent1"/>
              </a:solidFill>
            </a:endParaRPr>
          </a:p>
        </p:txBody>
      </p:sp>
      <p:sp>
        <p:nvSpPr>
          <p:cNvPr id="3" name="2 Marcador de contenido"/>
          <p:cNvSpPr>
            <a:spLocks noGrp="1"/>
          </p:cNvSpPr>
          <p:nvPr>
            <p:ph idx="1"/>
          </p:nvPr>
        </p:nvSpPr>
        <p:spPr>
          <a:xfrm>
            <a:off x="467544" y="2276872"/>
            <a:ext cx="8352928" cy="4392488"/>
          </a:xfrm>
        </p:spPr>
        <p:txBody>
          <a:bodyPr>
            <a:normAutofit fontScale="92500"/>
          </a:bodyPr>
          <a:lstStyle/>
          <a:p>
            <a:pPr algn="just"/>
            <a:r>
              <a:rPr lang="es-ES" sz="2200" b="1" dirty="0" smtClean="0">
                <a:solidFill>
                  <a:schemeClr val="accent4">
                    <a:lumMod val="50000"/>
                  </a:schemeClr>
                </a:solidFill>
              </a:rPr>
              <a:t>Sin embargo, destacamos que la Corte ha señalado que lo que prohíbe dicha legislación es la actualización utilizando índice de precios, más no la adecuación de un monto (en el caso, la determinación del monto mínimo que condiciona la admisibilidad de la apelación ordinaria ante el Tribunal) consultando elementos objetivos </a:t>
            </a:r>
            <a:r>
              <a:rPr lang="es-AR" sz="2400" b="1" i="1" dirty="0" smtClean="0">
                <a:solidFill>
                  <a:schemeClr val="accent2"/>
                </a:solidFill>
              </a:rPr>
              <a:t>"</a:t>
            </a:r>
            <a:r>
              <a:rPr lang="es-AR" sz="2400" b="1" i="1" dirty="0" smtClean="0">
                <a:solidFill>
                  <a:schemeClr val="accent2"/>
                </a:solidFill>
              </a:rPr>
              <a:t>Que la circunstancia de tener que cumplir con ese cometido prescindiendo, como lo prescribe el art. 10 de la ley 23.928, de toda fórmula matemática fundada en la actualización monetaria, repotenciación o indexación, no exime al Tribunal de consultar elementos objetivos de ponderación de la realidad que den lugar a un resultado razonable y sostenible"</a:t>
            </a:r>
            <a:r>
              <a:rPr lang="es-AR" sz="2400" b="1" dirty="0" smtClean="0">
                <a:solidFill>
                  <a:schemeClr val="accent1"/>
                </a:solidFill>
              </a:rPr>
              <a:t> </a:t>
            </a:r>
            <a:r>
              <a:rPr lang="es-AR" sz="2400" b="1" dirty="0" smtClean="0">
                <a:solidFill>
                  <a:schemeClr val="accent4">
                    <a:lumMod val="50000"/>
                  </a:schemeClr>
                </a:solidFill>
              </a:rPr>
              <a:t>(CS, Acordada 28/2014).</a:t>
            </a:r>
            <a:r>
              <a:rPr lang="es-ES" sz="2200" b="1" dirty="0" smtClean="0">
                <a:solidFill>
                  <a:schemeClr val="accent1"/>
                </a:solidFill>
              </a:rPr>
              <a:t> </a:t>
            </a:r>
            <a:endParaRPr lang="es-AR" sz="2200" b="1" dirty="0">
              <a:solidFill>
                <a:schemeClr val="accent1"/>
              </a:solidFill>
            </a:endParaRPr>
          </a:p>
        </p:txBody>
      </p:sp>
    </p:spTree>
  </p:cSld>
  <p:clrMapOvr>
    <a:masterClrMapping/>
  </p:clrMapOvr>
  <p:transition>
    <p:wheel/>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557808"/>
            <a:ext cx="8229600" cy="1143000"/>
          </a:xfrm>
        </p:spPr>
        <p:txBody>
          <a:bodyPr>
            <a:noAutofit/>
          </a:bodyPr>
          <a:lstStyle/>
          <a:p>
            <a:r>
              <a:rPr lang="es-AR" sz="3600" b="1" dirty="0" smtClean="0"/>
              <a:t>Los intereses como respuesta a </a:t>
            </a:r>
            <a:br>
              <a:rPr lang="es-AR" sz="3600" b="1" dirty="0" smtClean="0"/>
            </a:br>
            <a:r>
              <a:rPr lang="es-AR" sz="3600" b="1" dirty="0" smtClean="0"/>
              <a:t>al problema de la inflación</a:t>
            </a:r>
            <a:endParaRPr lang="es-AR" sz="3200" dirty="0"/>
          </a:p>
        </p:txBody>
      </p:sp>
      <p:sp>
        <p:nvSpPr>
          <p:cNvPr id="3" name="2 Marcador de contenido"/>
          <p:cNvSpPr>
            <a:spLocks noGrp="1"/>
          </p:cNvSpPr>
          <p:nvPr>
            <p:ph idx="1"/>
          </p:nvPr>
        </p:nvSpPr>
        <p:spPr>
          <a:xfrm>
            <a:off x="395536" y="2132856"/>
            <a:ext cx="8229600" cy="4389120"/>
          </a:xfrm>
        </p:spPr>
        <p:txBody>
          <a:bodyPr/>
          <a:lstStyle/>
          <a:p>
            <a:pPr algn="just">
              <a:buNone/>
            </a:pPr>
            <a:r>
              <a:rPr lang="es-AR" dirty="0" smtClean="0">
                <a:solidFill>
                  <a:schemeClr val="bg2">
                    <a:lumMod val="50000"/>
                  </a:schemeClr>
                </a:solidFill>
              </a:rPr>
              <a:t>	</a:t>
            </a:r>
            <a:r>
              <a:rPr lang="es-AR" sz="2400" b="1" dirty="0" smtClean="0">
                <a:solidFill>
                  <a:schemeClr val="accent4">
                    <a:lumMod val="50000"/>
                  </a:schemeClr>
                </a:solidFill>
              </a:rPr>
              <a:t>En períodos de inflación y ante la imposibilidad jurídica de indexar (arts. 766 del </a:t>
            </a:r>
            <a:r>
              <a:rPr lang="es-AR" sz="2400" b="1" dirty="0" err="1" smtClean="0">
                <a:solidFill>
                  <a:schemeClr val="accent4">
                    <a:lumMod val="50000"/>
                  </a:schemeClr>
                </a:solidFill>
              </a:rPr>
              <a:t>CCyCN</a:t>
            </a:r>
            <a:r>
              <a:rPr lang="es-AR" sz="2400" b="1" dirty="0" smtClean="0">
                <a:solidFill>
                  <a:schemeClr val="accent4">
                    <a:lumMod val="50000"/>
                  </a:schemeClr>
                </a:solidFill>
              </a:rPr>
              <a:t>), la suma debida no queda plenamente satisfecha con los intereses moratorios aún con la aplicación de la tasa activa, ya que este no constituye más que un método indirecto de apreciación de la moneda, dado que sólo un porcentaje de su tasa enjuga la desvalorización de la moneda</a:t>
            </a:r>
            <a:r>
              <a:rPr lang="es-AR" sz="2400" dirty="0" smtClean="0">
                <a:solidFill>
                  <a:schemeClr val="accent4">
                    <a:lumMod val="50000"/>
                  </a:schemeClr>
                </a:solidFill>
              </a:rPr>
              <a:t>.</a:t>
            </a:r>
          </a:p>
          <a:p>
            <a:pPr algn="just">
              <a:buNone/>
            </a:pPr>
            <a:r>
              <a:rPr lang="es-AR" sz="2400" b="1" dirty="0" smtClean="0">
                <a:solidFill>
                  <a:schemeClr val="accent4">
                    <a:lumMod val="50000"/>
                  </a:schemeClr>
                </a:solidFill>
              </a:rPr>
              <a:t>	Eso se traduce en un claro perjuicio para el acreedor que reclama una solución legislativa.</a:t>
            </a:r>
            <a:endParaRPr lang="es-AR" sz="2400" dirty="0">
              <a:solidFill>
                <a:schemeClr val="accent4">
                  <a:lumMod val="50000"/>
                </a:schemeClr>
              </a:solidFill>
            </a:endParaRPr>
          </a:p>
        </p:txBody>
      </p:sp>
    </p:spTree>
  </p:cSld>
  <p:clrMapOvr>
    <a:masterClrMapping/>
  </p:clrMapOvr>
  <p:transition>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Los límites de la tasa de interés</a:t>
            </a:r>
            <a:endParaRPr lang="es-AR" b="1" dirty="0"/>
          </a:p>
        </p:txBody>
      </p:sp>
      <p:sp>
        <p:nvSpPr>
          <p:cNvPr id="3" name="2 Marcador de contenido"/>
          <p:cNvSpPr>
            <a:spLocks noGrp="1"/>
          </p:cNvSpPr>
          <p:nvPr>
            <p:ph idx="1"/>
          </p:nvPr>
        </p:nvSpPr>
        <p:spPr>
          <a:xfrm>
            <a:off x="251520" y="2204864"/>
            <a:ext cx="8424935" cy="3814937"/>
          </a:xfrm>
        </p:spPr>
        <p:txBody>
          <a:bodyPr>
            <a:noAutofit/>
          </a:bodyPr>
          <a:lstStyle/>
          <a:p>
            <a:pPr algn="just"/>
            <a:r>
              <a:rPr lang="es-AR" sz="2300" b="1" dirty="0" smtClean="0">
                <a:solidFill>
                  <a:schemeClr val="accent4">
                    <a:lumMod val="50000"/>
                  </a:schemeClr>
                </a:solidFill>
              </a:rPr>
              <a:t>En el reciente precedente Bonet (26/02/19), la CSJN señaló que </a:t>
            </a:r>
            <a:r>
              <a:rPr lang="es-AR" sz="2300" b="1" i="1" dirty="0" smtClean="0">
                <a:solidFill>
                  <a:schemeClr val="accent1"/>
                </a:solidFill>
              </a:rPr>
              <a:t>“…si bien la tasa de interés queda ubicada en el espacio de la razonable discreción de los jueces de la causa, los arbitrios a utilizar no deben lesionar garantías constitucionales. Ello acontece en el sub lite toda vez se verifica ese menoscabo dado la suma exorbitante que quedó evidenciada -como producto de una mecánica aplicación de la tasa- que ha arrojado un resultado notablemente superior al de los valores a sustituir”</a:t>
            </a:r>
            <a:r>
              <a:rPr lang="es-AR" sz="2300" b="1" i="1" dirty="0" smtClean="0">
                <a:solidFill>
                  <a:schemeClr val="accent4">
                    <a:lumMod val="50000"/>
                  </a:schemeClr>
                </a:solidFill>
              </a:rPr>
              <a:t> (se trataba de la tasa del 36% anual del acta de la </a:t>
            </a:r>
            <a:r>
              <a:rPr lang="es-AR" sz="2300" b="1" i="1" dirty="0" err="1" smtClean="0">
                <a:solidFill>
                  <a:schemeClr val="accent4">
                    <a:lumMod val="50000"/>
                  </a:schemeClr>
                </a:solidFill>
              </a:rPr>
              <a:t>CNTrabajo</a:t>
            </a:r>
            <a:r>
              <a:rPr lang="es-AR" sz="2300" b="1" i="1" dirty="0" smtClean="0">
                <a:solidFill>
                  <a:schemeClr val="accent4">
                    <a:lumMod val="50000"/>
                  </a:schemeClr>
                </a:solidFill>
              </a:rPr>
              <a:t> 2601, LA LEY 27/03/2019, cita online AR/JUR/135/2019). </a:t>
            </a:r>
            <a:endParaRPr lang="es-AR" sz="2300" b="1" dirty="0">
              <a:solidFill>
                <a:schemeClr val="accent4">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Condena a valores actuales, intereses a tasa pura</a:t>
            </a:r>
            <a:endParaRPr lang="es-AR" b="1" dirty="0"/>
          </a:p>
        </p:txBody>
      </p:sp>
      <p:sp>
        <p:nvSpPr>
          <p:cNvPr id="3" name="2 Marcador de contenido"/>
          <p:cNvSpPr>
            <a:spLocks noGrp="1"/>
          </p:cNvSpPr>
          <p:nvPr>
            <p:ph idx="1"/>
          </p:nvPr>
        </p:nvSpPr>
        <p:spPr>
          <a:xfrm>
            <a:off x="395536" y="2132856"/>
            <a:ext cx="8352928" cy="4464496"/>
          </a:xfrm>
        </p:spPr>
        <p:txBody>
          <a:bodyPr>
            <a:normAutofit/>
          </a:bodyPr>
          <a:lstStyle/>
          <a:p>
            <a:pPr algn="just"/>
            <a:r>
              <a:rPr lang="es-AR" sz="2100" b="1" dirty="0" smtClean="0">
                <a:solidFill>
                  <a:schemeClr val="accent4">
                    <a:lumMod val="50000"/>
                  </a:schemeClr>
                </a:solidFill>
              </a:rPr>
              <a:t>Con anterioridad, la Corte había fijado criterio acerca que a condena a valores actuales, corresponde interés a tasa pura: </a:t>
            </a:r>
            <a:r>
              <a:rPr lang="es-AR" sz="2100" b="1" i="1" dirty="0" smtClean="0">
                <a:solidFill>
                  <a:schemeClr val="accent1"/>
                </a:solidFill>
              </a:rPr>
              <a:t>“el fallo exhibe una evidente orfandad de sustento por cuanto no expone argumento alguno que avale la aplicación de intereses  -a la tasa activa para prestamos personales de libre destino del Banco Nación- desde “la primera manifestación </a:t>
            </a:r>
            <a:r>
              <a:rPr lang="es-AR" sz="2100" b="1" i="1" dirty="0" err="1" smtClean="0">
                <a:solidFill>
                  <a:schemeClr val="accent1"/>
                </a:solidFill>
              </a:rPr>
              <a:t>invalidante</a:t>
            </a:r>
            <a:r>
              <a:rPr lang="es-AR" sz="2100" b="1" i="1" dirty="0" smtClean="0">
                <a:solidFill>
                  <a:schemeClr val="accent1"/>
                </a:solidFill>
              </a:rPr>
              <a:t>”, o sea, desde el 30 de noviembre de 2009, pese a haber señalado expresamente con anterioridad que la determinación del importe de condena se hacía “en cálculos hodiernos”, es decir al momento del dictado de la sentencia, el 13 de noviembre de 2015”</a:t>
            </a:r>
            <a:r>
              <a:rPr lang="es-AR" sz="2100" b="1" i="1" dirty="0" smtClean="0">
                <a:solidFill>
                  <a:schemeClr val="accent4">
                    <a:lumMod val="50000"/>
                  </a:schemeClr>
                </a:solidFill>
              </a:rPr>
              <a:t> (CSJN, 3.10.17, Fontana c/ </a:t>
            </a:r>
            <a:r>
              <a:rPr lang="es-AR" sz="2100" b="1" i="1" dirty="0" err="1" smtClean="0">
                <a:solidFill>
                  <a:schemeClr val="accent4">
                    <a:lumMod val="50000"/>
                  </a:schemeClr>
                </a:solidFill>
              </a:rPr>
              <a:t>Brinks</a:t>
            </a:r>
            <a:r>
              <a:rPr lang="es-AR" sz="2100" b="1" i="1" dirty="0" smtClean="0">
                <a:solidFill>
                  <a:schemeClr val="accent4">
                    <a:lumMod val="50000"/>
                  </a:schemeClr>
                </a:solidFill>
              </a:rPr>
              <a:t>, LA LEY 2017-E , 600, </a:t>
            </a:r>
            <a:r>
              <a:rPr lang="es-AR" sz="2100" b="1" i="1" smtClean="0">
                <a:solidFill>
                  <a:schemeClr val="accent4">
                    <a:lumMod val="50000"/>
                  </a:schemeClr>
                </a:solidFill>
              </a:rPr>
              <a:t>cita online AR/JUR/69295/2017</a:t>
            </a:r>
            <a:r>
              <a:rPr lang="es-AR" sz="2100" b="1" i="1" dirty="0" smtClean="0">
                <a:solidFill>
                  <a:schemeClr val="accent4">
                    <a:lumMod val="50000"/>
                  </a:schemeClr>
                </a:solidFill>
              </a:rPr>
              <a:t>).</a:t>
            </a:r>
            <a:endParaRPr lang="es-AR" sz="2100" b="1" dirty="0">
              <a:solidFill>
                <a:schemeClr val="accent4">
                  <a:lumMod val="50000"/>
                </a:schemeClr>
              </a:solidFill>
            </a:endParaRPr>
          </a:p>
        </p:txBody>
      </p:sp>
    </p:spTree>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La inflación y su afectación en seguros. La historia</a:t>
            </a:r>
            <a:endParaRPr lang="es-AR" b="1" dirty="0"/>
          </a:p>
        </p:txBody>
      </p:sp>
      <p:sp>
        <p:nvSpPr>
          <p:cNvPr id="3" name="2 Marcador de contenido"/>
          <p:cNvSpPr>
            <a:spLocks noGrp="1"/>
          </p:cNvSpPr>
          <p:nvPr>
            <p:ph idx="1"/>
          </p:nvPr>
        </p:nvSpPr>
        <p:spPr>
          <a:xfrm>
            <a:off x="467544" y="2276872"/>
            <a:ext cx="8208912" cy="4320479"/>
          </a:xfrm>
        </p:spPr>
        <p:txBody>
          <a:bodyPr>
            <a:normAutofit fontScale="92500" lnSpcReduction="10000"/>
          </a:bodyPr>
          <a:lstStyle/>
          <a:p>
            <a:pPr algn="just"/>
            <a:r>
              <a:rPr lang="es-AR" sz="2400" b="1" i="1" dirty="0" smtClean="0">
                <a:solidFill>
                  <a:schemeClr val="accent2"/>
                </a:solidFill>
              </a:rPr>
              <a:t>“Resulta claro que la inflación afecta al seguro en todas sus facetas: "a) Altera el equilibrio económico-financiero de las empresas aseguradoras. b) Incide negativamente en el mercado de seguros. c) Influye en el normal desarrollo y desenvolvimiento de los seguros de personas y de daños patrimoniales. d) Perjudica al asegurado en cuanto a la peligrosidad latente del </a:t>
            </a:r>
            <a:r>
              <a:rPr lang="es-AR" sz="2400" b="1" i="1" dirty="0" err="1" smtClean="0">
                <a:solidFill>
                  <a:schemeClr val="accent2"/>
                </a:solidFill>
              </a:rPr>
              <a:t>infraseguro</a:t>
            </a:r>
            <a:r>
              <a:rPr lang="es-AR" sz="2400" b="1" i="1" dirty="0" smtClean="0">
                <a:solidFill>
                  <a:schemeClr val="accent2"/>
                </a:solidFill>
              </a:rPr>
              <a:t> y a la minimización del capital asegurado" </a:t>
            </a:r>
            <a:r>
              <a:rPr lang="es-AR" sz="2400" b="1" dirty="0" smtClean="0">
                <a:solidFill>
                  <a:schemeClr val="accent4">
                    <a:lumMod val="50000"/>
                  </a:schemeClr>
                </a:solidFill>
              </a:rPr>
              <a:t>(</a:t>
            </a:r>
            <a:r>
              <a:rPr lang="es-AR" sz="2400" b="1" dirty="0" err="1" smtClean="0">
                <a:solidFill>
                  <a:schemeClr val="accent4">
                    <a:lumMod val="50000"/>
                  </a:schemeClr>
                </a:solidFill>
              </a:rPr>
              <a:t>CNCom</a:t>
            </a:r>
            <a:r>
              <a:rPr lang="es-AR" sz="2400" b="1" dirty="0" smtClean="0">
                <a:solidFill>
                  <a:schemeClr val="accent4">
                    <a:lumMod val="50000"/>
                  </a:schemeClr>
                </a:solidFill>
              </a:rPr>
              <a:t>., en pleno, 29/11/1978, "</a:t>
            </a:r>
            <a:r>
              <a:rPr lang="es-AR" sz="2400" b="1" dirty="0" err="1" smtClean="0">
                <a:solidFill>
                  <a:schemeClr val="accent4">
                    <a:lumMod val="50000"/>
                  </a:schemeClr>
                </a:solidFill>
              </a:rPr>
              <a:t>Mussa</a:t>
            </a:r>
            <a:r>
              <a:rPr lang="es-AR" sz="2400" b="1" dirty="0" smtClean="0">
                <a:solidFill>
                  <a:schemeClr val="accent4">
                    <a:lumMod val="50000"/>
                  </a:schemeClr>
                </a:solidFill>
              </a:rPr>
              <a:t> de Gómez de la Vega, María M. c. La Defensa Cía. de seguros" (voto del Dr. </a:t>
            </a:r>
            <a:r>
              <a:rPr lang="es-AR" sz="2400" b="1" dirty="0" err="1" smtClean="0">
                <a:solidFill>
                  <a:schemeClr val="accent4">
                    <a:lumMod val="50000"/>
                  </a:schemeClr>
                </a:solidFill>
              </a:rPr>
              <a:t>Morandi</a:t>
            </a:r>
            <a:r>
              <a:rPr lang="es-AR" sz="2400" b="1" dirty="0" smtClean="0">
                <a:solidFill>
                  <a:schemeClr val="accent4">
                    <a:lumMod val="50000"/>
                  </a:schemeClr>
                </a:solidFill>
              </a:rPr>
              <a:t>), Colección de Análisis Jurisprudencial Contratos Civiles y Comerciales, (</a:t>
            </a:r>
            <a:r>
              <a:rPr lang="es-AR" sz="2400" b="1" dirty="0" err="1" smtClean="0">
                <a:solidFill>
                  <a:schemeClr val="accent4">
                    <a:lumMod val="50000"/>
                  </a:schemeClr>
                </a:solidFill>
              </a:rPr>
              <a:t>dir.</a:t>
            </a:r>
            <a:r>
              <a:rPr lang="es-AR" sz="2400" b="1" dirty="0" smtClean="0">
                <a:solidFill>
                  <a:schemeClr val="accent4">
                    <a:lumMod val="50000"/>
                  </a:schemeClr>
                </a:solidFill>
              </a:rPr>
              <a:t>) LEIVA FERNÁNDEZ, 754; </a:t>
            </a:r>
            <a:r>
              <a:rPr lang="es-AR" sz="2400" b="1" dirty="0" err="1" smtClean="0">
                <a:solidFill>
                  <a:schemeClr val="accent4">
                    <a:lumMod val="50000"/>
                  </a:schemeClr>
                </a:solidFill>
              </a:rPr>
              <a:t>RCyS</a:t>
            </a:r>
            <a:r>
              <a:rPr lang="es-AR" sz="2400" b="1" dirty="0" smtClean="0">
                <a:solidFill>
                  <a:schemeClr val="accent4">
                    <a:lumMod val="50000"/>
                  </a:schemeClr>
                </a:solidFill>
              </a:rPr>
              <a:t> 1999, 1201; Colección Plenarios - Derecho Comercial t. II, 603; AR/JUR/5430/1978).</a:t>
            </a:r>
          </a:p>
          <a:p>
            <a:endParaRPr lang="es-AR" sz="2400" dirty="0"/>
          </a:p>
        </p:txBody>
      </p:sp>
    </p:spTree>
  </p:cSld>
  <p:clrMapOvr>
    <a:masterClrMapping/>
  </p:clrMapOvr>
  <p:transition>
    <p:wedg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La decisión de la </a:t>
            </a:r>
            <a:r>
              <a:rPr lang="es-AR" b="1" dirty="0" err="1" smtClean="0"/>
              <a:t>SCJBs.As</a:t>
            </a:r>
            <a:r>
              <a:rPr lang="es-AR" b="1" dirty="0" smtClean="0"/>
              <a:t>.</a:t>
            </a:r>
            <a:endParaRPr lang="es-AR" b="1" dirty="0"/>
          </a:p>
        </p:txBody>
      </p:sp>
      <p:sp>
        <p:nvSpPr>
          <p:cNvPr id="3" name="2 Marcador de contenido"/>
          <p:cNvSpPr>
            <a:spLocks noGrp="1"/>
          </p:cNvSpPr>
          <p:nvPr>
            <p:ph idx="1"/>
          </p:nvPr>
        </p:nvSpPr>
        <p:spPr>
          <a:xfrm>
            <a:off x="467544" y="2132856"/>
            <a:ext cx="8280920" cy="4536505"/>
          </a:xfrm>
        </p:spPr>
        <p:txBody>
          <a:bodyPr>
            <a:normAutofit fontScale="92500" lnSpcReduction="20000"/>
          </a:bodyPr>
          <a:lstStyle/>
          <a:p>
            <a:pPr algn="just"/>
            <a:r>
              <a:rPr lang="es-AR" b="1" dirty="0" smtClean="0">
                <a:solidFill>
                  <a:schemeClr val="accent4">
                    <a:lumMod val="50000"/>
                  </a:schemeClr>
                </a:solidFill>
              </a:rPr>
              <a:t>SCBA, 21/02/2018, causa C. 119.088, "Martínez, Emir c. </a:t>
            </a:r>
            <a:r>
              <a:rPr lang="es-AR" b="1" dirty="0" err="1" smtClean="0">
                <a:solidFill>
                  <a:schemeClr val="accent4">
                    <a:lumMod val="50000"/>
                  </a:schemeClr>
                </a:solidFill>
              </a:rPr>
              <a:t>Boito</a:t>
            </a:r>
            <a:r>
              <a:rPr lang="es-AR" b="1" dirty="0" smtClean="0">
                <a:solidFill>
                  <a:schemeClr val="accent4">
                    <a:lumMod val="50000"/>
                  </a:schemeClr>
                </a:solidFill>
              </a:rPr>
              <a:t>, Alfredo A. Daños y perjuicios". El tribunal decidió por mayoría </a:t>
            </a:r>
            <a:r>
              <a:rPr lang="es-AR" b="1" i="1" dirty="0" smtClean="0">
                <a:solidFill>
                  <a:schemeClr val="accent4">
                    <a:lumMod val="50000"/>
                  </a:schemeClr>
                </a:solidFill>
              </a:rPr>
              <a:t>que</a:t>
            </a:r>
            <a:r>
              <a:rPr lang="es-AR" b="1" i="1" dirty="0" smtClean="0">
                <a:solidFill>
                  <a:schemeClr val="accent1"/>
                </a:solidFill>
              </a:rPr>
              <a:t> </a:t>
            </a:r>
            <a:r>
              <a:rPr lang="es-AR" b="1" i="1" dirty="0" smtClean="0">
                <a:solidFill>
                  <a:schemeClr val="accent4">
                    <a:lumMod val="50000"/>
                  </a:schemeClr>
                </a:solidFill>
              </a:rPr>
              <a:t>"siendo (i) que al momento del siniestro las resoluciones generales SSN 21.999/1992 y 22.058/1993 establecían para la póliza básica del seguro de responsabilidad civil obligatorio, la cobertura hacia terceros por muerte o incapacidad total y permanente en treinta mil pesos ($30.000; conf. art. 1º); (</a:t>
            </a:r>
            <a:r>
              <a:rPr lang="es-AR" b="1" i="1" dirty="0" err="1" smtClean="0">
                <a:solidFill>
                  <a:schemeClr val="accent4">
                    <a:lumMod val="50000"/>
                  </a:schemeClr>
                </a:solidFill>
              </a:rPr>
              <a:t>ii</a:t>
            </a:r>
            <a:r>
              <a:rPr lang="es-AR" b="1" i="1" dirty="0" smtClean="0">
                <a:solidFill>
                  <a:schemeClr val="accent4">
                    <a:lumMod val="50000"/>
                  </a:schemeClr>
                </a:solidFill>
              </a:rPr>
              <a:t>) que el tomador del seguro tenía contratada dicha garantía mínima, con el agregado de una cobertura por daños a cosas de terceros por la suma de cien mil pesos ($100.000, v. fs. 180/181, 194, 220, 384 vta. y ss.); y (</a:t>
            </a:r>
            <a:r>
              <a:rPr lang="es-AR" b="1" i="1" dirty="0" err="1" smtClean="0">
                <a:solidFill>
                  <a:schemeClr val="accent4">
                    <a:lumMod val="50000"/>
                  </a:schemeClr>
                </a:solidFill>
              </a:rPr>
              <a:t>iii</a:t>
            </a:r>
            <a:r>
              <a:rPr lang="es-AR" b="1" i="1" dirty="0" smtClean="0">
                <a:solidFill>
                  <a:schemeClr val="accent4">
                    <a:lumMod val="50000"/>
                  </a:schemeClr>
                </a:solidFill>
              </a:rPr>
              <a:t>) que al momento de la sentencia definitiva del Tribunal de Alzada la mentada garantía básica del seguro obligatorio de responsabilidad civil había sido elevada por la autoridad administrativa a la suma de pesos ciento veinte mil ($120.000) por muerte o incapacidad total y permanente (conf. resolución general SSN 36.100/2011</a:t>
            </a:r>
            <a:r>
              <a:rPr lang="es-AR" b="1" i="1" dirty="0" smtClean="0">
                <a:solidFill>
                  <a:schemeClr val="accent2"/>
                </a:solidFill>
              </a:rPr>
              <a:t>); (</a:t>
            </a:r>
            <a:r>
              <a:rPr lang="es-AR" b="1" i="1" dirty="0" err="1" smtClean="0">
                <a:solidFill>
                  <a:schemeClr val="accent2"/>
                </a:solidFill>
              </a:rPr>
              <a:t>iv</a:t>
            </a:r>
            <a:r>
              <a:rPr lang="es-AR" b="1" i="1" dirty="0" smtClean="0">
                <a:solidFill>
                  <a:schemeClr val="accent2"/>
                </a:solidFill>
              </a:rPr>
              <a:t>) considero entonces —por las razones expuestas— que la revisión equitativa del contrato originario debe extender el seguro contratado incorporando la cobertura básica vigente al momento de la valuación judicial del daño contenida en la sentencia definitiva, en sustitución de su valor histórico, llevando en el caso la garantía a la suma de ciento veinte mil pesos ($120.000) por lesiones o muerte, y manteniéndola en la suma de cien mil pesos ($100.000) por daños materiales</a:t>
            </a:r>
            <a:r>
              <a:rPr lang="es-AR" b="1" dirty="0" smtClean="0">
                <a:solidFill>
                  <a:schemeClr val="accent2"/>
                </a:solidFill>
              </a:rPr>
              <a:t>".</a:t>
            </a:r>
          </a:p>
        </p:txBody>
      </p:sp>
    </p:spTree>
  </p:cSld>
  <p:clrMapOvr>
    <a:masterClrMapping/>
  </p:clrMapOvr>
  <p:transition>
    <p:plus/>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06896" y="206152"/>
            <a:ext cx="8229600" cy="990600"/>
          </a:xfrm>
        </p:spPr>
        <p:txBody>
          <a:bodyPr>
            <a:normAutofit/>
          </a:bodyPr>
          <a:lstStyle/>
          <a:p>
            <a:r>
              <a:rPr lang="es-AR" sz="3200" b="1" dirty="0" smtClean="0"/>
              <a:t>La decisión de la SCJ Bs.As. Cont.</a:t>
            </a:r>
            <a:endParaRPr lang="es-AR" sz="4000" b="1" dirty="0"/>
          </a:p>
        </p:txBody>
      </p:sp>
      <p:sp>
        <p:nvSpPr>
          <p:cNvPr id="3" name="2 Marcador de contenido"/>
          <p:cNvSpPr>
            <a:spLocks noGrp="1"/>
          </p:cNvSpPr>
          <p:nvPr>
            <p:ph idx="1"/>
          </p:nvPr>
        </p:nvSpPr>
        <p:spPr>
          <a:xfrm>
            <a:off x="251520" y="1052736"/>
            <a:ext cx="8424936" cy="6120679"/>
          </a:xfrm>
        </p:spPr>
        <p:txBody>
          <a:bodyPr>
            <a:noAutofit/>
          </a:bodyPr>
          <a:lstStyle/>
          <a:p>
            <a:pPr marL="137160" indent="0" algn="just">
              <a:buNone/>
            </a:pPr>
            <a:r>
              <a:rPr lang="es-ES" sz="2100" b="1" dirty="0">
                <a:solidFill>
                  <a:schemeClr val="bg1"/>
                </a:solidFill>
              </a:rPr>
              <a:t>“PUGA CARLOS NORBERTO C/ BUSICO MARIA SUSANA Y OTROS S/ DAÑOS Y PERJUICIOS” </a:t>
            </a:r>
            <a:r>
              <a:rPr lang="es-ES" sz="2100" b="1" dirty="0" smtClean="0">
                <a:solidFill>
                  <a:schemeClr val="bg1"/>
                </a:solidFill>
              </a:rPr>
              <a:t>SCBA </a:t>
            </a:r>
            <a:r>
              <a:rPr lang="es-ES" sz="2100" b="1" dirty="0">
                <a:solidFill>
                  <a:schemeClr val="bg1"/>
                </a:solidFill>
              </a:rPr>
              <a:t>- Sentencia del 11/03/2020  (</a:t>
            </a:r>
            <a:r>
              <a:rPr lang="es-ES" sz="2100" b="1" dirty="0" err="1">
                <a:solidFill>
                  <a:schemeClr val="bg1"/>
                </a:solidFill>
              </a:rPr>
              <a:t>Expte</a:t>
            </a:r>
            <a:r>
              <a:rPr lang="es-ES" sz="2100" b="1" dirty="0">
                <a:solidFill>
                  <a:schemeClr val="bg1"/>
                </a:solidFill>
              </a:rPr>
              <a:t>. N° 15049 – 2010</a:t>
            </a:r>
            <a:r>
              <a:rPr lang="es-ES" sz="2100" b="1" dirty="0" smtClean="0">
                <a:solidFill>
                  <a:schemeClr val="bg1"/>
                </a:solidFill>
              </a:rPr>
              <a:t>)</a:t>
            </a:r>
          </a:p>
          <a:p>
            <a:pPr marL="137160" indent="0" algn="just">
              <a:buNone/>
            </a:pPr>
            <a:r>
              <a:rPr lang="es-AR" sz="1900" b="1" dirty="0">
                <a:solidFill>
                  <a:schemeClr val="accent2"/>
                </a:solidFill>
              </a:rPr>
              <a:t>“</a:t>
            </a:r>
            <a:r>
              <a:rPr lang="es-AR" sz="1900" b="1" i="1" dirty="0">
                <a:solidFill>
                  <a:schemeClr val="accent2"/>
                </a:solidFill>
              </a:rPr>
              <a:t>la limitada prestación nominal a la que ha pretendido ceñirse la aseguradora, so pretexto de haber sido regularmente contratada y aprobada por la autoridad de aplicación, desvirtúa en los hechos el objeto mismo del aseguramiento que, habiendo sido anudado hace ya casi diez años, aparece lógicamente desfasado de la entidad pecuniaria que exhibe la condena actual. Si ello no conforma un arquetípico ejemplo de estipulación abusiva, se le parece, pues, bastante. Máxime en el contexto de una contratación que, utilizando terminología clásica, se caracteriza por importar una modalidad "en masa" o "por </a:t>
            </a:r>
            <a:r>
              <a:rPr lang="es-AR" sz="1900" b="1" i="1" dirty="0" smtClean="0">
                <a:solidFill>
                  <a:schemeClr val="accent2"/>
                </a:solidFill>
              </a:rPr>
              <a:t>adhesión“”.</a:t>
            </a:r>
            <a:endParaRPr lang="es-AR" sz="1900" b="1" i="1" dirty="0">
              <a:solidFill>
                <a:schemeClr val="accent2"/>
              </a:solidFill>
            </a:endParaRPr>
          </a:p>
          <a:p>
            <a:pPr marL="137160" indent="0" algn="just">
              <a:buNone/>
            </a:pPr>
            <a:r>
              <a:rPr lang="es-AR" sz="1900" dirty="0" smtClean="0">
                <a:solidFill>
                  <a:schemeClr val="accent2"/>
                </a:solidFill>
              </a:rPr>
              <a:t>Realiza </a:t>
            </a:r>
            <a:r>
              <a:rPr lang="es-AR" sz="1900" dirty="0">
                <a:solidFill>
                  <a:schemeClr val="accent2"/>
                </a:solidFill>
              </a:rPr>
              <a:t>un reproche a la profesional que representó a la aseguradora y a la asegurada con evidente interés contrapuesto, recomendando a la citada profesional y a los jueces de grado a fin que en el futuro evitar situaciones como la presente que conllevan a un claro menoscabo del derecho de defensa</a:t>
            </a:r>
            <a:r>
              <a:rPr lang="es-AR" sz="1900" dirty="0" smtClean="0">
                <a:solidFill>
                  <a:schemeClr val="accent2"/>
                </a:solidFill>
              </a:rPr>
              <a:t>.</a:t>
            </a:r>
            <a:endParaRPr lang="es-AR" sz="1900" b="1" dirty="0">
              <a:solidFill>
                <a:schemeClr val="accent2"/>
              </a:solidFill>
            </a:endParaRPr>
          </a:p>
        </p:txBody>
      </p:sp>
    </p:spTree>
    <p:extLst>
      <p:ext uri="{BB962C8B-B14F-4D97-AF65-F5344CB8AC3E}">
        <p14:creationId xmlns:p14="http://schemas.microsoft.com/office/powerpoint/2010/main" val="3591170370"/>
      </p:ext>
    </p:extLst>
  </p:cSld>
  <p:clrMapOvr>
    <a:masterClrMapping/>
  </p:clrMapOvr>
  <p:transition>
    <p:plus/>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66440" y="836713"/>
            <a:ext cx="6945919" cy="800252"/>
          </a:xfrm>
        </p:spPr>
        <p:txBody>
          <a:bodyPr/>
          <a:lstStyle/>
          <a:p>
            <a:r>
              <a:rPr lang="es-AR" b="1" dirty="0" smtClean="0"/>
              <a:t>La adecuación según la variación del precio de la prima</a:t>
            </a:r>
            <a:endParaRPr lang="es-AR" b="1" dirty="0"/>
          </a:p>
        </p:txBody>
      </p:sp>
      <p:sp>
        <p:nvSpPr>
          <p:cNvPr id="3" name="2 Marcador de contenido"/>
          <p:cNvSpPr>
            <a:spLocks noGrp="1"/>
          </p:cNvSpPr>
          <p:nvPr>
            <p:ph idx="1"/>
          </p:nvPr>
        </p:nvSpPr>
        <p:spPr>
          <a:xfrm>
            <a:off x="323528" y="2132856"/>
            <a:ext cx="8496944" cy="4608512"/>
          </a:xfrm>
        </p:spPr>
        <p:txBody>
          <a:bodyPr>
            <a:normAutofit lnSpcReduction="10000"/>
          </a:bodyPr>
          <a:lstStyle/>
          <a:p>
            <a:pPr algn="just"/>
            <a:r>
              <a:rPr lang="es-AR" b="1" dirty="0" smtClean="0">
                <a:solidFill>
                  <a:schemeClr val="accent4">
                    <a:lumMod val="50000"/>
                  </a:schemeClr>
                </a:solidFill>
              </a:rPr>
              <a:t>Excma. Cámara de Apelación en lo Civil y Comercial del Departamento Judicial Pergamino, 22/11/2018, causa 2237-14, caratulada "</a:t>
            </a:r>
            <a:r>
              <a:rPr lang="es-AR" b="1" dirty="0" err="1" smtClean="0">
                <a:solidFill>
                  <a:schemeClr val="accent4">
                    <a:lumMod val="50000"/>
                  </a:schemeClr>
                </a:solidFill>
              </a:rPr>
              <a:t>Brethauer</a:t>
            </a:r>
            <a:r>
              <a:rPr lang="es-AR" b="1" dirty="0" smtClean="0">
                <a:solidFill>
                  <a:schemeClr val="accent4">
                    <a:lumMod val="50000"/>
                  </a:schemeClr>
                </a:solidFill>
              </a:rPr>
              <a:t>, Sergio G. c. Iñiguez, Sandra F. y otros s/ daños y </a:t>
            </a:r>
            <a:r>
              <a:rPr lang="es-AR" b="1" dirty="0" err="1" smtClean="0">
                <a:solidFill>
                  <a:schemeClr val="accent4">
                    <a:lumMod val="50000"/>
                  </a:schemeClr>
                </a:solidFill>
              </a:rPr>
              <a:t>perj</a:t>
            </a:r>
            <a:r>
              <a:rPr lang="es-AR" b="1" dirty="0" smtClean="0">
                <a:solidFill>
                  <a:schemeClr val="accent4">
                    <a:lumMod val="50000"/>
                  </a:schemeClr>
                </a:solidFill>
              </a:rPr>
              <a:t>. </a:t>
            </a:r>
            <a:r>
              <a:rPr lang="es-AR" b="1" dirty="0" err="1" smtClean="0">
                <a:solidFill>
                  <a:schemeClr val="accent4">
                    <a:lumMod val="50000"/>
                  </a:schemeClr>
                </a:solidFill>
              </a:rPr>
              <a:t>autom</a:t>
            </a:r>
            <a:r>
              <a:rPr lang="es-AR" b="1" dirty="0" smtClean="0">
                <a:solidFill>
                  <a:schemeClr val="accent4">
                    <a:lumMod val="50000"/>
                  </a:schemeClr>
                </a:solidFill>
              </a:rPr>
              <a:t>. c. les. o muerte (</a:t>
            </a:r>
            <a:r>
              <a:rPr lang="es-AR" b="1" dirty="0" err="1" smtClean="0">
                <a:solidFill>
                  <a:schemeClr val="accent4">
                    <a:lumMod val="50000"/>
                  </a:schemeClr>
                </a:solidFill>
              </a:rPr>
              <a:t>exc</a:t>
            </a:r>
            <a:r>
              <a:rPr lang="es-AR" b="1" dirty="0" smtClean="0">
                <a:solidFill>
                  <a:schemeClr val="accent4">
                    <a:lumMod val="50000"/>
                  </a:schemeClr>
                </a:solidFill>
              </a:rPr>
              <a:t>. estado)", </a:t>
            </a:r>
            <a:r>
              <a:rPr lang="es-AR" b="1" dirty="0" err="1" smtClean="0">
                <a:solidFill>
                  <a:schemeClr val="accent4">
                    <a:lumMod val="50000"/>
                  </a:schemeClr>
                </a:solidFill>
              </a:rPr>
              <a:t>expte</a:t>
            </a:r>
            <a:r>
              <a:rPr lang="es-AR" b="1" dirty="0" smtClean="0">
                <a:solidFill>
                  <a:schemeClr val="accent4">
                    <a:lumMod val="50000"/>
                  </a:schemeClr>
                </a:solidFill>
              </a:rPr>
              <a:t>. 75.867, inédito. El Tribunal consideró </a:t>
            </a:r>
            <a:r>
              <a:rPr lang="es-AR" b="1" dirty="0" smtClean="0">
                <a:solidFill>
                  <a:schemeClr val="accent2"/>
                </a:solidFill>
              </a:rPr>
              <a:t>que "... la solución que propongo es aplicar la variación porcentual que experimentó el precio de la prima por el seguro contratado entre la fecha del hecho (19/11/2013) y la fecha de la sentencia (10/2018) al límite de cobertura (ver fs. 157), a fin de extenderlo sobre la base del referido porcentaje. Y siendo que conforme a los valores actuales de plaza existentes en el mercado asegurador un seguro por todo riesgo para el vehículo de referencia, y en las condiciones de cobertura contratadas a la fecha de ocurrencia del siniestro, arroja una prima superior a $4.500 aprox. (siendo la prima de $454,45 al momento del hecho), podemos estimar una variación próxima al mil por ciento (1000%) del precio de la prima entre la fecha del hecho y la fecha de la sentencia. En consecuencia, corresponde elevar el límite de cobertura en esa proporción, lo que cubre el monto total de la condena".</a:t>
            </a:r>
          </a:p>
          <a:p>
            <a:pPr algn="just"/>
            <a:endParaRPr lang="es-AR" b="1" dirty="0">
              <a:solidFill>
                <a:schemeClr val="accent4">
                  <a:lumMod val="50000"/>
                </a:schemeClr>
              </a:solidFill>
            </a:endParaRPr>
          </a:p>
        </p:txBody>
      </p:sp>
    </p:spTree>
  </p:cSld>
  <p:clrMapOvr>
    <a:masterClrMapping/>
  </p:clrMapOvr>
  <p:transition>
    <p:strips dir="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La decisión de algunas salas de la Cámara Civil de Capital</a:t>
            </a:r>
            <a:endParaRPr lang="es-AR" b="1" dirty="0"/>
          </a:p>
        </p:txBody>
      </p:sp>
      <p:sp>
        <p:nvSpPr>
          <p:cNvPr id="3" name="2 Marcador de contenido"/>
          <p:cNvSpPr>
            <a:spLocks noGrp="1"/>
          </p:cNvSpPr>
          <p:nvPr>
            <p:ph idx="1"/>
          </p:nvPr>
        </p:nvSpPr>
        <p:spPr>
          <a:xfrm>
            <a:off x="323528" y="2204864"/>
            <a:ext cx="8496944" cy="4536504"/>
          </a:xfrm>
        </p:spPr>
        <p:txBody>
          <a:bodyPr>
            <a:normAutofit fontScale="92500" lnSpcReduction="10000"/>
          </a:bodyPr>
          <a:lstStyle/>
          <a:p>
            <a:pPr algn="just"/>
            <a:r>
              <a:rPr lang="es-AR" b="1" dirty="0" err="1" smtClean="0">
                <a:solidFill>
                  <a:schemeClr val="accent4">
                    <a:lumMod val="50000"/>
                  </a:schemeClr>
                </a:solidFill>
              </a:rPr>
              <a:t>CNCiv</a:t>
            </a:r>
            <a:r>
              <a:rPr lang="es-AR" b="1" dirty="0" smtClean="0">
                <a:solidFill>
                  <a:schemeClr val="accent4">
                    <a:lumMod val="50000"/>
                  </a:schemeClr>
                </a:solidFill>
              </a:rPr>
              <a:t>., sala M, 07/12/18, </a:t>
            </a:r>
            <a:r>
              <a:rPr lang="es-AR" b="1" dirty="0" err="1" smtClean="0">
                <a:solidFill>
                  <a:schemeClr val="accent4">
                    <a:lumMod val="50000"/>
                  </a:schemeClr>
                </a:solidFill>
              </a:rPr>
              <a:t>expte</a:t>
            </a:r>
            <a:r>
              <a:rPr lang="es-AR" b="1" dirty="0" smtClean="0">
                <a:solidFill>
                  <a:schemeClr val="accent4">
                    <a:lumMod val="50000"/>
                  </a:schemeClr>
                </a:solidFill>
              </a:rPr>
              <a:t>. 72806/2009, "</a:t>
            </a:r>
            <a:r>
              <a:rPr lang="es-AR" b="1" dirty="0" err="1" smtClean="0">
                <a:solidFill>
                  <a:schemeClr val="accent4">
                    <a:lumMod val="50000"/>
                  </a:schemeClr>
                </a:solidFill>
              </a:rPr>
              <a:t>Sione</a:t>
            </a:r>
            <a:r>
              <a:rPr lang="es-AR" b="1" dirty="0" smtClean="0">
                <a:solidFill>
                  <a:schemeClr val="accent4">
                    <a:lumMod val="50000"/>
                  </a:schemeClr>
                </a:solidFill>
              </a:rPr>
              <a:t>, Claudia S. y otro c. Santana, Matías O. J. y otros s/ daños y perjuicios (</a:t>
            </a:r>
            <a:r>
              <a:rPr lang="es-AR" b="1" dirty="0" err="1" smtClean="0">
                <a:solidFill>
                  <a:schemeClr val="accent4">
                    <a:lumMod val="50000"/>
                  </a:schemeClr>
                </a:solidFill>
              </a:rPr>
              <a:t>acc</a:t>
            </a:r>
            <a:r>
              <a:rPr lang="es-AR" b="1" dirty="0" smtClean="0">
                <a:solidFill>
                  <a:schemeClr val="accent4">
                    <a:lumMod val="50000"/>
                  </a:schemeClr>
                </a:solidFill>
              </a:rPr>
              <a:t>. </a:t>
            </a:r>
            <a:r>
              <a:rPr lang="es-AR" b="1" dirty="0" err="1" smtClean="0">
                <a:solidFill>
                  <a:schemeClr val="accent4">
                    <a:lumMod val="50000"/>
                  </a:schemeClr>
                </a:solidFill>
              </a:rPr>
              <a:t>tran</a:t>
            </a:r>
            <a:r>
              <a:rPr lang="es-AR" b="1" dirty="0" smtClean="0">
                <a:solidFill>
                  <a:schemeClr val="accent4">
                    <a:lumMod val="50000"/>
                  </a:schemeClr>
                </a:solidFill>
              </a:rPr>
              <a:t>. c. les. o muerte), inédito. El Tribunal sostuvo "</a:t>
            </a:r>
            <a:r>
              <a:rPr lang="es-AR" b="1" i="1" dirty="0" smtClean="0">
                <a:solidFill>
                  <a:schemeClr val="accent4">
                    <a:lumMod val="50000"/>
                  </a:schemeClr>
                </a:solidFill>
              </a:rPr>
              <a:t>En esas condiciones, </a:t>
            </a:r>
            <a:r>
              <a:rPr lang="es-AR" b="1" i="1" dirty="0" smtClean="0">
                <a:solidFill>
                  <a:schemeClr val="accent2"/>
                </a:solidFill>
              </a:rPr>
              <a:t>teniendo en cuenta el estado de mora de la aseguradora</a:t>
            </a:r>
            <a:r>
              <a:rPr lang="es-AR" b="1" i="1" dirty="0" smtClean="0">
                <a:solidFill>
                  <a:schemeClr val="accent1"/>
                </a:solidFill>
              </a:rPr>
              <a:t>, </a:t>
            </a:r>
            <a:r>
              <a:rPr lang="es-AR" b="1" i="1" dirty="0" smtClean="0">
                <a:solidFill>
                  <a:schemeClr val="accent4">
                    <a:lumMod val="50000"/>
                  </a:schemeClr>
                </a:solidFill>
              </a:rPr>
              <a:t>este Tribunal entiende que la </a:t>
            </a:r>
            <a:r>
              <a:rPr lang="es-AR" b="1" i="1" dirty="0" err="1" smtClean="0">
                <a:solidFill>
                  <a:schemeClr val="accent4">
                    <a:lumMod val="50000"/>
                  </a:schemeClr>
                </a:solidFill>
              </a:rPr>
              <a:t>oponibilidad</a:t>
            </a:r>
            <a:r>
              <a:rPr lang="es-AR" b="1" i="1" dirty="0" smtClean="0">
                <a:solidFill>
                  <a:schemeClr val="accent4">
                    <a:lumMod val="50000"/>
                  </a:schemeClr>
                </a:solidFill>
              </a:rPr>
              <a:t> del límite del seguro contratada deberá ajustarse a las normas vigentes al momento del efectivo pago por parte de la citada en garantía, pues se trata de pautas que también formaron parte de las condiciones de contratación, en tanto fueron expresamente consideradas en esa </a:t>
            </a:r>
            <a:r>
              <a:rPr lang="es-AR" b="1" i="1" dirty="0" smtClean="0">
                <a:solidFill>
                  <a:schemeClr val="accent2"/>
                </a:solidFill>
              </a:rPr>
              <a:t>oportunidad…Repárese, en cuanto a los argumentos en tal sentido expuestos en su memorial, que las prohibiciones del art. 10 de la ley 23.928, no eximen al Tribunal de consultar elementos objetivos de ponderación de la realidad que den lugar a un resultado razonable y sostenible (cf. CS, Ac. 28/2014) y, en tal sentido, ha sido la propia autoridad de aplicación la que, a través de distintas normas estableció sucesivamente los límites y pautas a los que debe ajustar su actuar una empresa como la citada en garantía, en función de los términos en que se obligó y el régimen legal al que se encuentra alcanzada...Desde esa perspectiva, la efectiva </a:t>
            </a:r>
            <a:r>
              <a:rPr lang="es-AR" b="1" i="1" dirty="0" err="1" smtClean="0">
                <a:solidFill>
                  <a:schemeClr val="accent2"/>
                </a:solidFill>
              </a:rPr>
              <a:t>oponibilidad</a:t>
            </a:r>
            <a:r>
              <a:rPr lang="es-AR" b="1" i="1" dirty="0" smtClean="0">
                <a:solidFill>
                  <a:schemeClr val="accent2"/>
                </a:solidFill>
              </a:rPr>
              <a:t> del límite del seguro deberá en este caso ajustarse a las normas vigentes al momento del efectivo pago por parte de la citada en garantía“.</a:t>
            </a:r>
            <a:endParaRPr lang="es-AR" b="1" i="1" dirty="0">
              <a:solidFill>
                <a:schemeClr val="accent2"/>
              </a:solidFill>
            </a:endParaRPr>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576" y="764705"/>
            <a:ext cx="6984775" cy="936104"/>
          </a:xfrm>
        </p:spPr>
        <p:txBody>
          <a:bodyPr>
            <a:noAutofit/>
          </a:bodyPr>
          <a:lstStyle/>
          <a:p>
            <a:r>
              <a:rPr lang="es-ES" sz="2800" b="1" dirty="0" smtClean="0"/>
              <a:t>Las particularidades del principio indemnizatorio en el SRC</a:t>
            </a:r>
            <a:endParaRPr lang="es-ES" sz="2800" b="1" dirty="0"/>
          </a:p>
        </p:txBody>
      </p:sp>
      <p:sp>
        <p:nvSpPr>
          <p:cNvPr id="3" name="Marcador de contenido 2"/>
          <p:cNvSpPr>
            <a:spLocks noGrp="1"/>
          </p:cNvSpPr>
          <p:nvPr>
            <p:ph idx="1"/>
          </p:nvPr>
        </p:nvSpPr>
        <p:spPr>
          <a:xfrm>
            <a:off x="467544" y="2468880"/>
            <a:ext cx="8229600" cy="4389120"/>
          </a:xfrm>
        </p:spPr>
        <p:txBody>
          <a:bodyPr>
            <a:normAutofit/>
          </a:bodyPr>
          <a:lstStyle/>
          <a:p>
            <a:pPr marL="0" indent="0" algn="just">
              <a:buNone/>
            </a:pPr>
            <a:r>
              <a:rPr lang="es-AR" sz="2400" b="1" dirty="0">
                <a:solidFill>
                  <a:schemeClr val="accent5">
                    <a:lumMod val="50000"/>
                  </a:schemeClr>
                </a:solidFill>
              </a:rPr>
              <a:t>L</a:t>
            </a:r>
            <a:r>
              <a:rPr lang="es-AR" sz="2400" b="1" dirty="0" smtClean="0">
                <a:solidFill>
                  <a:schemeClr val="accent5">
                    <a:lumMod val="50000"/>
                  </a:schemeClr>
                </a:solidFill>
              </a:rPr>
              <a:t>a </a:t>
            </a:r>
            <a:r>
              <a:rPr lang="es-AR" sz="2400" b="1" dirty="0">
                <a:solidFill>
                  <a:schemeClr val="accent5">
                    <a:lumMod val="50000"/>
                  </a:schemeClr>
                </a:solidFill>
              </a:rPr>
              <a:t>obligación a cargo del asegurador, en sentido amplio, comprende el pago del capital, los intereses y las obligaciones accesorias </a:t>
            </a:r>
            <a:r>
              <a:rPr lang="es-AR" sz="2400" b="1" dirty="0">
                <a:solidFill>
                  <a:schemeClr val="tx2"/>
                </a:solidFill>
              </a:rPr>
              <a:t>(costas del proceso); </a:t>
            </a:r>
            <a:r>
              <a:rPr lang="es-AR" sz="2400" b="1" dirty="0">
                <a:solidFill>
                  <a:schemeClr val="accent1"/>
                </a:solidFill>
              </a:rPr>
              <a:t>sin perjuicio de ello, esa indemnidad no es ilimitada, sino que la misma compromete al </a:t>
            </a:r>
            <a:r>
              <a:rPr lang="es-AR" sz="2400" b="1" dirty="0" smtClean="0">
                <a:solidFill>
                  <a:schemeClr val="accent1"/>
                </a:solidFill>
              </a:rPr>
              <a:t>asegurador</a:t>
            </a:r>
            <a:r>
              <a:rPr lang="es-AR" sz="2400" dirty="0" smtClean="0">
                <a:solidFill>
                  <a:schemeClr val="bg2">
                    <a:lumMod val="50000"/>
                  </a:schemeClr>
                </a:solidFill>
              </a:rPr>
              <a:t> </a:t>
            </a:r>
            <a:r>
              <a:rPr lang="es-AR" sz="2400" b="1" i="1" dirty="0" smtClean="0">
                <a:solidFill>
                  <a:schemeClr val="accent5">
                    <a:lumMod val="50000"/>
                  </a:schemeClr>
                </a:solidFill>
              </a:rPr>
              <a:t>“en la medida del seguro</a:t>
            </a:r>
            <a:r>
              <a:rPr lang="es-AR" sz="2400" b="1" i="1" dirty="0" smtClean="0">
                <a:solidFill>
                  <a:schemeClr val="accent1"/>
                </a:solidFill>
              </a:rPr>
              <a:t>”</a:t>
            </a:r>
            <a:r>
              <a:rPr lang="es-AR" sz="2400" b="1" dirty="0" smtClean="0">
                <a:solidFill>
                  <a:schemeClr val="accent1"/>
                </a:solidFill>
              </a:rPr>
              <a:t>, </a:t>
            </a:r>
            <a:r>
              <a:rPr lang="es-AR" sz="2400" b="1" dirty="0">
                <a:solidFill>
                  <a:schemeClr val="accent1"/>
                </a:solidFill>
              </a:rPr>
              <a:t>es decir, de acuerdo a la existencia de </a:t>
            </a:r>
            <a:r>
              <a:rPr lang="es-AR" sz="2400" b="1" dirty="0" smtClean="0">
                <a:solidFill>
                  <a:schemeClr val="accent1"/>
                </a:solidFill>
              </a:rPr>
              <a:t>franquicia</a:t>
            </a:r>
            <a:r>
              <a:rPr lang="es-AR" sz="2400" b="1" dirty="0">
                <a:solidFill>
                  <a:schemeClr val="accent1"/>
                </a:solidFill>
              </a:rPr>
              <a:t>, descubierto obligatorio, suma asegurada y demás limitaciones del contrato (que integran la delimitación del riesgo asegurado)</a:t>
            </a:r>
            <a:r>
              <a:rPr lang="es-ES_tradnl" sz="2400" b="1" dirty="0">
                <a:solidFill>
                  <a:schemeClr val="accent1"/>
                </a:solidFill>
              </a:rPr>
              <a:t> </a:t>
            </a:r>
            <a:r>
              <a:rPr lang="es-ES_tradnl" sz="2400" b="1" dirty="0" smtClean="0">
                <a:solidFill>
                  <a:schemeClr val="accent1"/>
                </a:solidFill>
              </a:rPr>
              <a:t>y resulta oponible al tercero (art. 118 LS).</a:t>
            </a:r>
            <a:endParaRPr lang="es-ES" sz="2400" b="1" dirty="0">
              <a:solidFill>
                <a:schemeClr val="accent1"/>
              </a:solidFill>
            </a:endParaRPr>
          </a:p>
        </p:txBody>
      </p:sp>
    </p:spTree>
    <p:extLst>
      <p:ext uri="{BB962C8B-B14F-4D97-AF65-F5344CB8AC3E}">
        <p14:creationId xmlns:p14="http://schemas.microsoft.com/office/powerpoint/2010/main" val="3889572695"/>
      </p:ext>
    </p:extLst>
  </p:cSld>
  <p:clrMapOvr>
    <a:masterClrMapping/>
  </p:clrMapOvr>
  <p:transition spd="slow">
    <p:split orient="vert" dir="in"/>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La decisión de algunas salas de la Cámara Civil de Capital</a:t>
            </a:r>
            <a:endParaRPr lang="es-AR" b="1" dirty="0"/>
          </a:p>
        </p:txBody>
      </p:sp>
      <p:sp>
        <p:nvSpPr>
          <p:cNvPr id="3" name="2 Marcador de contenido"/>
          <p:cNvSpPr>
            <a:spLocks noGrp="1"/>
          </p:cNvSpPr>
          <p:nvPr>
            <p:ph idx="1"/>
          </p:nvPr>
        </p:nvSpPr>
        <p:spPr>
          <a:xfrm>
            <a:off x="179512" y="2132856"/>
            <a:ext cx="8640960" cy="4608512"/>
          </a:xfrm>
        </p:spPr>
        <p:txBody>
          <a:bodyPr>
            <a:noAutofit/>
          </a:bodyPr>
          <a:lstStyle/>
          <a:p>
            <a:pPr marL="0" indent="0" algn="just">
              <a:buNone/>
            </a:pPr>
            <a:r>
              <a:rPr lang="es-AR" sz="1500" b="1" dirty="0" smtClean="0">
                <a:solidFill>
                  <a:schemeClr val="accent4">
                    <a:lumMod val="50000"/>
                  </a:schemeClr>
                </a:solidFill>
              </a:rPr>
              <a:t>1. </a:t>
            </a:r>
            <a:r>
              <a:rPr lang="es-AR" sz="1500" b="1" u="sng" dirty="0">
                <a:solidFill>
                  <a:schemeClr val="accent4">
                    <a:lumMod val="50000"/>
                  </a:schemeClr>
                </a:solidFill>
              </a:rPr>
              <a:t>La seguridad jurídica y la sociedad toda no pueden permanecer indiferentes ante el derecho insatisfecho del damnificado por razones que, aunque sean valederas entre el asegurador y asegurado</a:t>
            </a:r>
            <a:r>
              <a:rPr lang="es-AR" sz="1500" b="1" dirty="0">
                <a:solidFill>
                  <a:schemeClr val="accent4">
                    <a:lumMod val="50000"/>
                  </a:schemeClr>
                </a:solidFill>
              </a:rPr>
              <a:t>, a él le son por completo ajenas, ello por cuanto la relación entre aquéllos no puede desfavorecer a la víctima y por lo tanto deviene irrelevante a los fines de restablecer el derecho del tercero amparado por la ley imperativa. </a:t>
            </a:r>
            <a:r>
              <a:rPr lang="es-AR" sz="1500" b="1" dirty="0" smtClean="0">
                <a:solidFill>
                  <a:schemeClr val="accent4">
                    <a:lumMod val="50000"/>
                  </a:schemeClr>
                </a:solidFill>
              </a:rPr>
              <a:t>Los </a:t>
            </a:r>
            <a:r>
              <a:rPr lang="es-AR" sz="1500" b="1" dirty="0">
                <a:solidFill>
                  <a:schemeClr val="accent4">
                    <a:lumMod val="50000"/>
                  </a:schemeClr>
                </a:solidFill>
              </a:rPr>
              <a:t>contratos no pueden perjudicar a quienes no revistan la condición de partes o no sean sus sucesores universales, tampoco oponérseles ni ser invocados por ellos; lo convenido entre los contratantes de la póliza no puede afectar al damnificado. </a:t>
            </a:r>
          </a:p>
          <a:p>
            <a:pPr marL="0" indent="0" algn="just">
              <a:buNone/>
            </a:pPr>
            <a:r>
              <a:rPr lang="es-AR" sz="1500" b="1" dirty="0" smtClean="0">
                <a:solidFill>
                  <a:schemeClr val="accent4">
                    <a:lumMod val="50000"/>
                  </a:schemeClr>
                </a:solidFill>
              </a:rPr>
              <a:t>2. </a:t>
            </a:r>
            <a:r>
              <a:rPr lang="es-AR" sz="1500" b="1" u="sng" dirty="0">
                <a:solidFill>
                  <a:schemeClr val="accent4">
                    <a:lumMod val="50000"/>
                  </a:schemeClr>
                </a:solidFill>
              </a:rPr>
              <a:t>El seguro de responsabilidad civil no tiene como propósito solo defender al asegurado evitándole una grave pérdida económica, sino resguardar a la víctima el resarcimiento rápido e integral</a:t>
            </a:r>
            <a:r>
              <a:rPr lang="es-AR" sz="1500" b="1" dirty="0">
                <a:solidFill>
                  <a:schemeClr val="accent4">
                    <a:lumMod val="50000"/>
                  </a:schemeClr>
                </a:solidFill>
              </a:rPr>
              <a:t>. </a:t>
            </a:r>
          </a:p>
          <a:p>
            <a:pPr marL="0" indent="0" algn="just">
              <a:buNone/>
            </a:pPr>
            <a:r>
              <a:rPr lang="es-AR" sz="1500" b="1" dirty="0">
                <a:solidFill>
                  <a:schemeClr val="accent4">
                    <a:lumMod val="50000"/>
                  </a:schemeClr>
                </a:solidFill>
              </a:rPr>
              <a:t>3</a:t>
            </a:r>
            <a:r>
              <a:rPr lang="es-AR" sz="1500" b="1" dirty="0" smtClean="0">
                <a:solidFill>
                  <a:schemeClr val="accent4">
                    <a:lumMod val="50000"/>
                  </a:schemeClr>
                </a:solidFill>
              </a:rPr>
              <a:t> </a:t>
            </a:r>
            <a:r>
              <a:rPr lang="es-AR" sz="1500" b="1" dirty="0">
                <a:solidFill>
                  <a:schemeClr val="accent4">
                    <a:lumMod val="50000"/>
                  </a:schemeClr>
                </a:solidFill>
              </a:rPr>
              <a:t>. </a:t>
            </a:r>
            <a:r>
              <a:rPr lang="es-AR" sz="1500" b="1" u="sng" dirty="0">
                <a:solidFill>
                  <a:schemeClr val="accent4">
                    <a:lumMod val="50000"/>
                  </a:schemeClr>
                </a:solidFill>
              </a:rPr>
              <a:t>Aun cuando al inicio de la vigencia del seguro se hubiere establecido una suma que podría haber resultado suficiente para cumplir su cometido, habiendo transcurrido tanto tiempo y a raíz de la pérdida del valor del peso</a:t>
            </a:r>
            <a:r>
              <a:rPr lang="es-AR" sz="1500" b="1" dirty="0">
                <a:solidFill>
                  <a:schemeClr val="accent4">
                    <a:lumMod val="50000"/>
                  </a:schemeClr>
                </a:solidFill>
              </a:rPr>
              <a:t>, si se produce un siniestro como el que originó estas actuaciones, </a:t>
            </a:r>
            <a:r>
              <a:rPr lang="es-AR" sz="1500" b="1" u="sng" dirty="0">
                <a:solidFill>
                  <a:schemeClr val="accent4">
                    <a:lumMod val="50000"/>
                  </a:schemeClr>
                </a:solidFill>
              </a:rPr>
              <a:t>la cobertura termina careciendo de virtualidad</a:t>
            </a:r>
            <a:r>
              <a:rPr lang="es-AR" sz="1500" b="1" dirty="0">
                <a:solidFill>
                  <a:schemeClr val="accent4">
                    <a:lumMod val="50000"/>
                  </a:schemeClr>
                </a:solidFill>
              </a:rPr>
              <a:t>; por eso puede considerarse que el impacto del paso del tiempo desde que la aseguradora y asegurado contrataron, podría revisarse si —como se da en la especie— </a:t>
            </a:r>
            <a:r>
              <a:rPr lang="es-AR" sz="1500" b="1" u="sng" dirty="0">
                <a:solidFill>
                  <a:schemeClr val="accent2"/>
                </a:solidFill>
              </a:rPr>
              <a:t>sus pautas terminan resultando abusivas o irrazonables</a:t>
            </a:r>
            <a:r>
              <a:rPr lang="es-AR" sz="1500" b="1" dirty="0">
                <a:solidFill>
                  <a:schemeClr val="accent4">
                    <a:lumMod val="50000"/>
                  </a:schemeClr>
                </a:solidFill>
              </a:rPr>
              <a:t> </a:t>
            </a:r>
            <a:r>
              <a:rPr lang="es-AR" sz="1500" b="1" dirty="0" smtClean="0">
                <a:solidFill>
                  <a:schemeClr val="accent4">
                    <a:lumMod val="50000"/>
                  </a:schemeClr>
                </a:solidFill>
              </a:rPr>
              <a:t>(</a:t>
            </a:r>
            <a:r>
              <a:rPr lang="es-AR" sz="1500" b="1" dirty="0" err="1" smtClean="0">
                <a:solidFill>
                  <a:schemeClr val="accent4">
                    <a:lumMod val="50000"/>
                  </a:schemeClr>
                </a:solidFill>
              </a:rPr>
              <a:t>CNCiv</a:t>
            </a:r>
            <a:r>
              <a:rPr lang="es-AR" sz="1500" b="1" dirty="0" smtClean="0">
                <a:solidFill>
                  <a:schemeClr val="accent4">
                    <a:lumMod val="50000"/>
                  </a:schemeClr>
                </a:solidFill>
              </a:rPr>
              <a:t>. Sala K, 28.02.20</a:t>
            </a:r>
            <a:r>
              <a:rPr lang="es-AR" sz="1500" b="1" dirty="0">
                <a:solidFill>
                  <a:schemeClr val="accent4">
                    <a:lumMod val="50000"/>
                  </a:schemeClr>
                </a:solidFill>
              </a:rPr>
              <a:t>, </a:t>
            </a:r>
            <a:r>
              <a:rPr lang="es-AR" sz="1500" b="1" dirty="0" err="1" smtClean="0">
                <a:solidFill>
                  <a:schemeClr val="accent4">
                    <a:lumMod val="50000"/>
                  </a:schemeClr>
                </a:solidFill>
              </a:rPr>
              <a:t>RCyS</a:t>
            </a:r>
            <a:r>
              <a:rPr lang="es-AR" sz="1500" b="1" dirty="0" smtClean="0">
                <a:solidFill>
                  <a:schemeClr val="accent4">
                    <a:lumMod val="50000"/>
                  </a:schemeClr>
                </a:solidFill>
              </a:rPr>
              <a:t> </a:t>
            </a:r>
            <a:r>
              <a:rPr lang="es-AR" sz="1500" b="1" dirty="0">
                <a:solidFill>
                  <a:schemeClr val="accent4">
                    <a:lumMod val="50000"/>
                  </a:schemeClr>
                </a:solidFill>
              </a:rPr>
              <a:t>2020-VI , </a:t>
            </a:r>
            <a:r>
              <a:rPr lang="es-AR" sz="1500" b="1" dirty="0" smtClean="0">
                <a:solidFill>
                  <a:schemeClr val="accent4">
                    <a:lumMod val="50000"/>
                  </a:schemeClr>
                </a:solidFill>
              </a:rPr>
              <a:t>257).</a:t>
            </a:r>
            <a:endParaRPr lang="es-AR" sz="1500" b="1" dirty="0">
              <a:solidFill>
                <a:schemeClr val="accent4">
                  <a:lumMod val="50000"/>
                </a:schemeClr>
              </a:solidFill>
            </a:endParaRPr>
          </a:p>
        </p:txBody>
      </p:sp>
    </p:spTree>
    <p:extLst>
      <p:ext uri="{BB962C8B-B14F-4D97-AF65-F5344CB8AC3E}">
        <p14:creationId xmlns:p14="http://schemas.microsoft.com/office/powerpoint/2010/main" val="3184270458"/>
      </p:ext>
    </p:extLst>
  </p:cSld>
  <p:clrMapOvr>
    <a:masterClrMapping/>
  </p:clrMapOvr>
  <p:transition>
    <p:zo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La decisión de la Sala C de la Cámara Comercial en seguros de daños</a:t>
            </a:r>
            <a:endParaRPr lang="es-AR" b="1" dirty="0"/>
          </a:p>
        </p:txBody>
      </p:sp>
      <p:sp>
        <p:nvSpPr>
          <p:cNvPr id="3" name="2 Marcador de contenido"/>
          <p:cNvSpPr>
            <a:spLocks noGrp="1"/>
          </p:cNvSpPr>
          <p:nvPr>
            <p:ph idx="1"/>
          </p:nvPr>
        </p:nvSpPr>
        <p:spPr>
          <a:xfrm>
            <a:off x="107504" y="2204864"/>
            <a:ext cx="8712968" cy="4653136"/>
          </a:xfrm>
        </p:spPr>
        <p:txBody>
          <a:bodyPr>
            <a:normAutofit lnSpcReduction="10000"/>
          </a:bodyPr>
          <a:lstStyle/>
          <a:p>
            <a:pPr algn="just"/>
            <a:r>
              <a:rPr lang="es-AR" b="1" i="1" dirty="0" smtClean="0">
                <a:solidFill>
                  <a:schemeClr val="accent4">
                    <a:lumMod val="50000"/>
                  </a:schemeClr>
                </a:solidFill>
              </a:rPr>
              <a:t>“…</a:t>
            </a:r>
            <a:r>
              <a:rPr lang="es-AR" b="1" i="1" dirty="0" smtClean="0">
                <a:solidFill>
                  <a:schemeClr val="accent2"/>
                </a:solidFill>
              </a:rPr>
              <a:t>Fue la aludida mora la que colocó al demandante en la imposibilidad de contar con la indemnización que, a su vez, le hubiera permitido adquirir un vehículo similar al que tenía, de lo que se deriva que lo que la aseguradora debe a su contratante es un valor equivalente al que hubiera ingresado en el patrimonio de éste si aquélla se lo hubiera entregado en tiempo</a:t>
            </a:r>
            <a:r>
              <a:rPr lang="es-AR" b="1" i="1" dirty="0" smtClean="0">
                <a:solidFill>
                  <a:schemeClr val="accent4">
                    <a:lumMod val="50000"/>
                  </a:schemeClr>
                </a:solidFill>
              </a:rPr>
              <a:t>…a efectos de fijar la indemnización de que se trata, no corresponde estar a la “suma asegurada” prevista en ese incumplido contrato, sino </a:t>
            </a:r>
            <a:r>
              <a:rPr lang="es-AR" b="1" i="1" dirty="0" smtClean="0">
                <a:solidFill>
                  <a:schemeClr val="accent2"/>
                </a:solidFill>
              </a:rPr>
              <a:t>tomar aquella que la misma demandada utilice hoy para asegurar rodados similares al que perdió el actor, esto es, rodados que tengan al momento del pago la misma antigüedad que el que tenía el del demandante al tiempo del siniestro</a:t>
            </a:r>
            <a:r>
              <a:rPr lang="es-AR" b="1" i="1" dirty="0" smtClean="0">
                <a:solidFill>
                  <a:schemeClr val="accent4">
                    <a:lumMod val="50000"/>
                  </a:schemeClr>
                </a:solidFill>
              </a:rPr>
              <a:t>…Con esta otra aclaración: si, dado el largo tiempo transcurrido, ese rodado no fuera ya fabricado, deberá acudirse al valor que se asigne a aquel que lo hubiera reemplazado o, en su defecto, al que se asemeje más al siniestrado, todo lo cual deberá ser informado por la misma demandada dentro del plazo fijado para el cumplimiento de esta sentencia</a:t>
            </a:r>
            <a:r>
              <a:rPr lang="es-AR" b="1" dirty="0" smtClean="0">
                <a:solidFill>
                  <a:schemeClr val="accent4">
                    <a:lumMod val="50000"/>
                  </a:schemeClr>
                </a:solidFill>
              </a:rPr>
              <a:t>” (</a:t>
            </a:r>
            <a:r>
              <a:rPr lang="es-AR" b="1" dirty="0" err="1" smtClean="0">
                <a:solidFill>
                  <a:schemeClr val="accent4">
                    <a:lumMod val="50000"/>
                  </a:schemeClr>
                </a:solidFill>
              </a:rPr>
              <a:t>CNCom</a:t>
            </a:r>
            <a:r>
              <a:rPr lang="es-AR" b="1" dirty="0" smtClean="0">
                <a:solidFill>
                  <a:schemeClr val="accent4">
                    <a:lumMod val="50000"/>
                  </a:schemeClr>
                </a:solidFill>
              </a:rPr>
              <a:t>., 21.12.18, Sala C, </a:t>
            </a:r>
            <a:r>
              <a:rPr lang="es-AR" b="1" dirty="0" err="1" smtClean="0">
                <a:solidFill>
                  <a:schemeClr val="accent4">
                    <a:lumMod val="50000"/>
                  </a:schemeClr>
                </a:solidFill>
              </a:rPr>
              <a:t>Tiferes</a:t>
            </a:r>
            <a:r>
              <a:rPr lang="es-AR" b="1" dirty="0" smtClean="0">
                <a:solidFill>
                  <a:schemeClr val="accent4">
                    <a:lumMod val="50000"/>
                  </a:schemeClr>
                </a:solidFill>
              </a:rPr>
              <a:t>, </a:t>
            </a:r>
            <a:r>
              <a:rPr lang="es-AR" b="1" dirty="0" err="1" smtClean="0">
                <a:solidFill>
                  <a:schemeClr val="accent4">
                    <a:lumMod val="50000"/>
                  </a:schemeClr>
                </a:solidFill>
              </a:rPr>
              <a:t>Andres</a:t>
            </a:r>
            <a:r>
              <a:rPr lang="es-AR" b="1" dirty="0" smtClean="0">
                <a:solidFill>
                  <a:schemeClr val="accent4">
                    <a:lumMod val="50000"/>
                  </a:schemeClr>
                </a:solidFill>
              </a:rPr>
              <a:t> Daniel C/ Caja De Seguros S.A. Y Otros S/Ordinario”, Expediente Nº 6134/2011)</a:t>
            </a:r>
            <a:r>
              <a:rPr lang="es-AR" b="1" i="1" dirty="0" smtClean="0">
                <a:solidFill>
                  <a:schemeClr val="accent4">
                    <a:lumMod val="50000"/>
                  </a:schemeClr>
                </a:solidFill>
              </a:rPr>
              <a:t>.</a:t>
            </a:r>
            <a:endParaRPr lang="es-AR" b="1" dirty="0">
              <a:solidFill>
                <a:schemeClr val="accent4">
                  <a:lumMod val="50000"/>
                </a:schemeClr>
              </a:solidFill>
            </a:endParaRPr>
          </a:p>
        </p:txBody>
      </p:sp>
    </p:spTree>
  </p:cSld>
  <p:clrMapOvr>
    <a:masterClrMapping/>
  </p:clrMapOvr>
  <p:transition>
    <p:pull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04664"/>
            <a:ext cx="8229600" cy="990600"/>
          </a:xfrm>
        </p:spPr>
        <p:txBody>
          <a:bodyPr>
            <a:normAutofit fontScale="90000"/>
          </a:bodyPr>
          <a:lstStyle/>
          <a:p>
            <a:r>
              <a:rPr lang="es-AR" sz="3200" b="1" dirty="0" smtClean="0">
                <a:solidFill>
                  <a:schemeClr val="accent1"/>
                </a:solidFill>
              </a:rPr>
              <a:t>En sentido contrario, la Sala D de la </a:t>
            </a:r>
            <a:r>
              <a:rPr lang="es-AR" sz="3200" b="1" dirty="0" err="1" smtClean="0">
                <a:solidFill>
                  <a:schemeClr val="accent1"/>
                </a:solidFill>
              </a:rPr>
              <a:t>CNComercial</a:t>
            </a:r>
            <a:endParaRPr lang="es-AR" sz="3200" b="1" dirty="0">
              <a:solidFill>
                <a:schemeClr val="accent1"/>
              </a:solidFill>
            </a:endParaRPr>
          </a:p>
        </p:txBody>
      </p:sp>
      <p:sp>
        <p:nvSpPr>
          <p:cNvPr id="3" name="2 Marcador de contenido"/>
          <p:cNvSpPr>
            <a:spLocks noGrp="1"/>
          </p:cNvSpPr>
          <p:nvPr>
            <p:ph idx="1"/>
          </p:nvPr>
        </p:nvSpPr>
        <p:spPr>
          <a:xfrm>
            <a:off x="457200" y="2152600"/>
            <a:ext cx="8229600" cy="4876800"/>
          </a:xfrm>
        </p:spPr>
        <p:txBody>
          <a:bodyPr>
            <a:normAutofit/>
          </a:bodyPr>
          <a:lstStyle/>
          <a:p>
            <a:pPr algn="just"/>
            <a:r>
              <a:rPr lang="es-AR" sz="2800" b="1" dirty="0" smtClean="0">
                <a:solidFill>
                  <a:schemeClr val="tx2"/>
                </a:solidFill>
              </a:rPr>
              <a:t>“</a:t>
            </a:r>
            <a:r>
              <a:rPr lang="es-AR" sz="2800" b="1" i="1" dirty="0" smtClean="0">
                <a:solidFill>
                  <a:schemeClr val="tx2"/>
                </a:solidFill>
              </a:rPr>
              <a:t>No modifica la “suma asegurada” o el límite máximo de cobertura el eventual incumplimiento de la empresa de seguros. En tal caso, la mora en que incurrió la aseguradora justificara la aplicación de intereses como modo de corregir la eventual depreciación monetaria que pueda haberse producido</a:t>
            </a:r>
            <a:r>
              <a:rPr lang="es-AR" sz="2800" b="1" dirty="0" smtClean="0">
                <a:solidFill>
                  <a:schemeClr val="tx2"/>
                </a:solidFill>
              </a:rPr>
              <a:t>” (</a:t>
            </a:r>
            <a:r>
              <a:rPr lang="es-AR" sz="2800" b="1" dirty="0" err="1" smtClean="0">
                <a:solidFill>
                  <a:schemeClr val="tx2"/>
                </a:solidFill>
              </a:rPr>
              <a:t>CNCom</a:t>
            </a:r>
            <a:r>
              <a:rPr lang="es-AR" sz="2800" b="1" dirty="0" smtClean="0">
                <a:solidFill>
                  <a:schemeClr val="tx2"/>
                </a:solidFill>
              </a:rPr>
              <a:t>, Sala D, 23.05.19, “Costa, Juan C. c/ QBE”, </a:t>
            </a:r>
            <a:r>
              <a:rPr lang="es-AR" sz="2800" b="1" dirty="0" err="1" smtClean="0">
                <a:solidFill>
                  <a:schemeClr val="tx2"/>
                </a:solidFill>
              </a:rPr>
              <a:t>expte</a:t>
            </a:r>
            <a:r>
              <a:rPr lang="es-AR" sz="2800" b="1" dirty="0" smtClean="0">
                <a:solidFill>
                  <a:schemeClr val="tx2"/>
                </a:solidFill>
              </a:rPr>
              <a:t>. 25486/2017, </a:t>
            </a:r>
            <a:r>
              <a:rPr lang="es-AR" sz="2800" b="1" dirty="0" err="1" smtClean="0">
                <a:solidFill>
                  <a:schemeClr val="tx2"/>
                </a:solidFill>
              </a:rPr>
              <a:t>eldial</a:t>
            </a:r>
            <a:r>
              <a:rPr lang="es-AR" sz="2800" b="1" dirty="0" smtClean="0">
                <a:solidFill>
                  <a:schemeClr val="tx2"/>
                </a:solidFill>
              </a:rPr>
              <a:t> AAB3CA). </a:t>
            </a:r>
            <a:endParaRPr lang="es-AR" sz="2800" b="1" dirty="0">
              <a:solidFill>
                <a:schemeClr val="tx2"/>
              </a:solidFill>
            </a:endParaRPr>
          </a:p>
        </p:txBody>
      </p:sp>
    </p:spTree>
    <p:extLst>
      <p:ext uri="{BB962C8B-B14F-4D97-AF65-F5344CB8AC3E}">
        <p14:creationId xmlns:p14="http://schemas.microsoft.com/office/powerpoint/2010/main" val="3707432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La decisión de la Sala C de la Cámara Comercial en seguros de vida</a:t>
            </a:r>
            <a:endParaRPr lang="es-AR" dirty="0"/>
          </a:p>
        </p:txBody>
      </p:sp>
      <p:sp>
        <p:nvSpPr>
          <p:cNvPr id="3" name="2 Marcador de contenido"/>
          <p:cNvSpPr>
            <a:spLocks noGrp="1"/>
          </p:cNvSpPr>
          <p:nvPr>
            <p:ph idx="1"/>
          </p:nvPr>
        </p:nvSpPr>
        <p:spPr>
          <a:xfrm>
            <a:off x="107504" y="2132856"/>
            <a:ext cx="8856984" cy="4725144"/>
          </a:xfrm>
        </p:spPr>
        <p:txBody>
          <a:bodyPr>
            <a:normAutofit fontScale="47500" lnSpcReduction="20000"/>
          </a:bodyPr>
          <a:lstStyle/>
          <a:p>
            <a:pPr algn="just"/>
            <a:r>
              <a:rPr lang="es-ES" sz="3400" b="1" i="1" dirty="0" smtClean="0">
                <a:solidFill>
                  <a:schemeClr val="accent2"/>
                </a:solidFill>
              </a:rPr>
              <a:t>"</a:t>
            </a:r>
            <a:r>
              <a:rPr lang="es-ES" sz="3600" b="1" i="1" dirty="0" smtClean="0">
                <a:solidFill>
                  <a:schemeClr val="accent2"/>
                </a:solidFill>
              </a:rPr>
              <a:t>En cuanto a la actualización solicitada estimo que debe hacerse lugar al planteo debido a que, tras la sanción del art. 32 de la Ley 27.440, esa actualización ha sido admitida por el legislador en los términos que allí surgen. Esa suma será actualizada, por ende, por aplicación de lo dispuesto en la mencionada disposición, que, modificando lo dispuesto en el art. 7 de la Ley 23.928, reconoce la posibilidad de que los seguros de esta índole se actualicen mediante la aplicación del coeficiente de estabilización de referencia en los términos allí previstos</a:t>
            </a:r>
            <a:r>
              <a:rPr lang="es-ES" sz="3600" b="1" i="1" dirty="0" smtClean="0">
                <a:solidFill>
                  <a:schemeClr val="accent4">
                    <a:lumMod val="50000"/>
                  </a:schemeClr>
                </a:solidFill>
              </a:rPr>
              <a:t>. Sobre esa suma el actor tendrá derecho a cobrar intereses puros que se calcularan al 8% anual, todo lo cual ocurrirá desde la fecha de la mora -que estimo producida el 04.03.2010 (art. 49 de la ley 17.418)- y hasta el efectivo pago“ (</a:t>
            </a:r>
            <a:r>
              <a:rPr lang="es-ES" sz="3600" b="1" i="1" dirty="0" err="1" smtClean="0">
                <a:solidFill>
                  <a:schemeClr val="accent4">
                    <a:lumMod val="50000"/>
                  </a:schemeClr>
                </a:solidFill>
              </a:rPr>
              <a:t>CNCom</a:t>
            </a:r>
            <a:r>
              <a:rPr lang="es-ES" sz="3600" b="1" i="1" dirty="0" smtClean="0">
                <a:solidFill>
                  <a:schemeClr val="accent4">
                    <a:lumMod val="50000"/>
                  </a:schemeClr>
                </a:solidFill>
              </a:rPr>
              <a:t>. Sala C, 26.02.19, </a:t>
            </a:r>
            <a:r>
              <a:rPr lang="es-AR" sz="3600" b="1" dirty="0" smtClean="0">
                <a:solidFill>
                  <a:schemeClr val="accent4">
                    <a:lumMod val="50000"/>
                  </a:schemeClr>
                </a:solidFill>
              </a:rPr>
              <a:t>“Gómez Carlos Alberto c/ Caja de Seguros S.A. s/ordinario” (Expediente n° 29762/2011/CA1)</a:t>
            </a:r>
            <a:r>
              <a:rPr lang="es-ES" sz="3600" b="1" i="1" dirty="0" smtClean="0">
                <a:solidFill>
                  <a:schemeClr val="accent4">
                    <a:lumMod val="50000"/>
                  </a:schemeClr>
                </a:solidFill>
              </a:rPr>
              <a:t>.</a:t>
            </a:r>
          </a:p>
          <a:p>
            <a:pPr algn="just"/>
            <a:r>
              <a:rPr lang="es-ES" sz="3600" b="1" dirty="0" smtClean="0">
                <a:solidFill>
                  <a:schemeClr val="accent4">
                    <a:lumMod val="50000"/>
                  </a:schemeClr>
                </a:solidFill>
              </a:rPr>
              <a:t>El art. 32 establece: </a:t>
            </a:r>
            <a:r>
              <a:rPr lang="es-ES" sz="3600" b="1" dirty="0" smtClean="0">
                <a:solidFill>
                  <a:schemeClr val="accent2"/>
                </a:solidFill>
              </a:rPr>
              <a:t>”</a:t>
            </a:r>
            <a:r>
              <a:rPr lang="es-ES" sz="3600" b="1" i="1" dirty="0" smtClean="0">
                <a:solidFill>
                  <a:schemeClr val="accent2"/>
                </a:solidFill>
              </a:rPr>
              <a:t>Las pólizas de seguros para casos de muerte, incluyan o no modalidades de capitalización, y los seguros de retiro en todas sus modalidades podrán actualizarse por el Coeficiente de Estabilización de Referencia según lo establecido en el artículo 27 del decreto 905/2002, ratificado por el artículo 71 de la ley 25.827 y por otros índices aprobados por la normativa vigente, sin que sea de aplicación para estos casos los artículos 7° y 10 de la ley 23.928 y el artículo 765 del Código Civil y Comercial de la Nación”</a:t>
            </a:r>
            <a:r>
              <a:rPr lang="es-ES" sz="2600" b="1" i="1" dirty="0" smtClean="0">
                <a:solidFill>
                  <a:schemeClr val="accent2"/>
                </a:solidFill>
              </a:rPr>
              <a:t>.</a:t>
            </a:r>
            <a:endParaRPr lang="es-ES" sz="2600" b="1" dirty="0" smtClean="0">
              <a:solidFill>
                <a:schemeClr val="accent2"/>
              </a:solidFill>
            </a:endParaRPr>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Lo decidido por la Cámara de Viedma</a:t>
            </a:r>
            <a:endParaRPr lang="es-AR" b="1" dirty="0"/>
          </a:p>
        </p:txBody>
      </p:sp>
      <p:sp>
        <p:nvSpPr>
          <p:cNvPr id="3" name="2 Marcador de contenido"/>
          <p:cNvSpPr>
            <a:spLocks noGrp="1"/>
          </p:cNvSpPr>
          <p:nvPr>
            <p:ph idx="1"/>
          </p:nvPr>
        </p:nvSpPr>
        <p:spPr>
          <a:xfrm>
            <a:off x="107504" y="1988840"/>
            <a:ext cx="8712968" cy="4869160"/>
          </a:xfrm>
        </p:spPr>
        <p:txBody>
          <a:bodyPr>
            <a:noAutofit/>
          </a:bodyPr>
          <a:lstStyle/>
          <a:p>
            <a:pPr algn="just"/>
            <a:r>
              <a:rPr lang="es-AR" sz="1600" b="1" i="1" dirty="0" smtClean="0">
                <a:solidFill>
                  <a:schemeClr val="accent4">
                    <a:lumMod val="50000"/>
                  </a:schemeClr>
                </a:solidFill>
              </a:rPr>
              <a:t>“…</a:t>
            </a:r>
            <a:r>
              <a:rPr lang="es-AR" sz="1600" b="1" i="1" dirty="0" smtClean="0">
                <a:solidFill>
                  <a:schemeClr val="accent2"/>
                </a:solidFill>
              </a:rPr>
              <a:t>debe buscarse una referencia constante para trasladar el monto pactado contractualmente -$3.000.000- a la fecha de sentencia de grado -17/11/201</a:t>
            </a:r>
            <a:r>
              <a:rPr lang="es-AR" sz="1600" b="1" i="1" dirty="0" smtClean="0">
                <a:solidFill>
                  <a:schemeClr val="accent1"/>
                </a:solidFill>
              </a:rPr>
              <a:t>7</a:t>
            </a:r>
            <a:r>
              <a:rPr lang="es-AR" sz="1600" b="1" i="1" dirty="0" smtClean="0">
                <a:solidFill>
                  <a:schemeClr val="accent4">
                    <a:lumMod val="50000"/>
                  </a:schemeClr>
                </a:solidFill>
              </a:rPr>
              <a:t>…Por lo expuesto, lo que mejor condice con la justicia de la situación, </a:t>
            </a:r>
            <a:r>
              <a:rPr lang="es-AR" sz="1600" b="1" i="1" dirty="0" smtClean="0">
                <a:solidFill>
                  <a:schemeClr val="accent2"/>
                </a:solidFill>
              </a:rPr>
              <a:t>evitando consagrar un abuso de derecho como el resultante de avalar el cumplimiento de una obligación en mora, con una pago a valor nominal; resulta de expresar la cuantía de la suma asegurada de acuerdo a la evolución del </a:t>
            </a:r>
            <a:r>
              <a:rPr lang="es-AR" sz="1600" b="1" i="1" dirty="0" err="1" smtClean="0">
                <a:solidFill>
                  <a:schemeClr val="accent2"/>
                </a:solidFill>
              </a:rPr>
              <a:t>Jus</a:t>
            </a:r>
            <a:r>
              <a:rPr lang="es-AR" sz="1600" b="1" i="1" dirty="0" smtClean="0">
                <a:solidFill>
                  <a:schemeClr val="accent2"/>
                </a:solidFill>
              </a:rPr>
              <a:t>, pauta o parámetro objetivo que mantiene el valor nominal monetario </a:t>
            </a:r>
            <a:r>
              <a:rPr lang="es-AR" sz="1600" b="1" i="1" dirty="0" smtClean="0">
                <a:solidFill>
                  <a:schemeClr val="accent4">
                    <a:lumMod val="50000"/>
                  </a:schemeClr>
                </a:solidFill>
              </a:rPr>
              <a:t>y ya utilizara el suscripto in re Díaz Rosa del Pilar </a:t>
            </a:r>
            <a:r>
              <a:rPr lang="es-AR" sz="1600" b="1" i="1" dirty="0" err="1" smtClean="0">
                <a:solidFill>
                  <a:schemeClr val="accent4">
                    <a:lumMod val="50000"/>
                  </a:schemeClr>
                </a:solidFill>
              </a:rPr>
              <a:t>Sent</a:t>
            </a:r>
            <a:r>
              <a:rPr lang="es-AR" sz="1600" b="1" i="1" dirty="0" smtClean="0">
                <a:solidFill>
                  <a:schemeClr val="accent4">
                    <a:lumMod val="50000"/>
                  </a:schemeClr>
                </a:solidFill>
              </a:rPr>
              <a:t>. 48/2017 CAV. En camino de dicha solución, debo recordar que al 1/7/2011 el valor del JUS era $185, por lo que el límite de cobertura equivalía a 16.216 </a:t>
            </a:r>
            <a:r>
              <a:rPr lang="es-AR" sz="1600" b="1" i="1" dirty="0" err="1" smtClean="0">
                <a:solidFill>
                  <a:schemeClr val="accent4">
                    <a:lumMod val="50000"/>
                  </a:schemeClr>
                </a:solidFill>
              </a:rPr>
              <a:t>Jus</a:t>
            </a:r>
            <a:r>
              <a:rPr lang="es-AR" sz="1600" b="1" i="1" dirty="0" smtClean="0">
                <a:solidFill>
                  <a:schemeClr val="accent4">
                    <a:lumMod val="50000"/>
                  </a:schemeClr>
                </a:solidFill>
              </a:rPr>
              <a:t>, en tanto que al 17/11/2017 el valor del JUS era de $1069, por lo que arroja una equivalencia con los $3.000.000 de la fecha del siniestro de $17.334.904. Monto este último que considero que debe ser adoptado como límite de cobertura a la fecha de la sentencia de grado. </a:t>
            </a:r>
            <a:r>
              <a:rPr lang="es-AR" sz="1600" b="1" i="1" dirty="0" smtClean="0">
                <a:solidFill>
                  <a:schemeClr val="accent2"/>
                </a:solidFill>
              </a:rPr>
              <a:t>Atento todo lo cual, entiendo que debe acogerse favorablemente el presente agravio, estableciendo que el límite de cobertura por el cual debe responder la aseguradora es de $17.334.904 a la fecha de la sentencia de Ira. Instancia</a:t>
            </a:r>
            <a:r>
              <a:rPr lang="es-AR" sz="1600" b="1" dirty="0" smtClean="0">
                <a:solidFill>
                  <a:schemeClr val="accent4">
                    <a:lumMod val="50000"/>
                  </a:schemeClr>
                </a:solidFill>
              </a:rPr>
              <a:t>” (Cámara de Apelaciones en lo Civil, Comercial y de Minería - Viedma 18.03.19, VERGARA JULIO ANTONIO C/ VERDUGO GUSTAVO ALBERTO S/ DAÑOS Y PERJUICIOS (Ordinario), 8388/2018,inédito).</a:t>
            </a:r>
          </a:p>
          <a:p>
            <a:pPr algn="just">
              <a:buNone/>
            </a:pPr>
            <a:r>
              <a:rPr lang="es-AR" sz="1600" b="1" dirty="0" smtClean="0">
                <a:solidFill>
                  <a:schemeClr val="accent4">
                    <a:lumMod val="50000"/>
                  </a:schemeClr>
                </a:solidFill>
              </a:rPr>
              <a:t/>
            </a:r>
            <a:br>
              <a:rPr lang="es-AR" sz="1600" b="1" dirty="0" smtClean="0">
                <a:solidFill>
                  <a:schemeClr val="accent4">
                    <a:lumMod val="50000"/>
                  </a:schemeClr>
                </a:solidFill>
              </a:rPr>
            </a:br>
            <a:endParaRPr lang="es-AR" sz="1600" b="1" dirty="0">
              <a:solidFill>
                <a:schemeClr val="accent4">
                  <a:lumMod val="50000"/>
                </a:schemeClr>
              </a:solidFill>
            </a:endParaRPr>
          </a:p>
        </p:txBody>
      </p:sp>
    </p:spTree>
  </p:cSld>
  <p:clrMapOvr>
    <a:masterClrMapping/>
  </p:clrMapOvr>
  <p:transition>
    <p:split orient="vert" dir="in"/>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548680"/>
            <a:ext cx="8424936" cy="1584176"/>
          </a:xfrm>
        </p:spPr>
        <p:txBody>
          <a:bodyPr>
            <a:normAutofit/>
          </a:bodyPr>
          <a:lstStyle/>
          <a:p>
            <a:r>
              <a:rPr lang="es-AR" sz="3200" b="1" dirty="0" smtClean="0"/>
              <a:t>Lo decidido por la SCJ Río Negro</a:t>
            </a:r>
            <a:endParaRPr lang="es-AR" sz="3600" b="1" dirty="0"/>
          </a:p>
        </p:txBody>
      </p:sp>
      <p:sp>
        <p:nvSpPr>
          <p:cNvPr id="3" name="2 Marcador de contenido"/>
          <p:cNvSpPr>
            <a:spLocks noGrp="1"/>
          </p:cNvSpPr>
          <p:nvPr>
            <p:ph idx="1"/>
          </p:nvPr>
        </p:nvSpPr>
        <p:spPr>
          <a:xfrm>
            <a:off x="323528" y="2204864"/>
            <a:ext cx="8712968" cy="5904656"/>
          </a:xfrm>
        </p:spPr>
        <p:txBody>
          <a:bodyPr>
            <a:noAutofit/>
          </a:bodyPr>
          <a:lstStyle/>
          <a:p>
            <a:pPr marL="137160" indent="0" algn="just">
              <a:buNone/>
            </a:pPr>
            <a:r>
              <a:rPr lang="es-AR" b="1" i="1" dirty="0" smtClean="0">
                <a:solidFill>
                  <a:schemeClr val="accent2"/>
                </a:solidFill>
              </a:rPr>
              <a:t>“</a:t>
            </a:r>
            <a:r>
              <a:rPr lang="es-AR" sz="2000" b="1" dirty="0">
                <a:solidFill>
                  <a:schemeClr val="accent2"/>
                </a:solidFill>
              </a:rPr>
              <a:t>carecen de fundamento las sentencias que, sin aportar nuevos argumentos que lo justifiquen, se aparten de la postura adoptada por el Máximo Tribunal en su carácter de intérprete supremo de la Constitución Nacional y de las leyes dictadas en su consecuencia (Fallos 307:1094; 311:1664 y 2004</a:t>
            </a:r>
            <a:r>
              <a:rPr lang="es-AR" sz="2000" b="1" dirty="0" smtClean="0">
                <a:solidFill>
                  <a:schemeClr val="accent2"/>
                </a:solidFill>
              </a:rPr>
              <a:t>)…</a:t>
            </a:r>
            <a:r>
              <a:rPr lang="es-AR" sz="2000" b="1" dirty="0">
                <a:solidFill>
                  <a:schemeClr val="accent2"/>
                </a:solidFill>
              </a:rPr>
              <a:t>Tiene además por función quitar virtualidad a futuros trámites recursivos que atentarían contra la celeridad y la economía procesal. Por último, la univocidad jurisprudencial con la Corte Suprema de Justicia, juez final de todo el derecho argentino, elimina la posibilidad de </a:t>
            </a:r>
            <a:r>
              <a:rPr lang="es-AR" sz="2000" b="1" dirty="0" err="1">
                <a:solidFill>
                  <a:schemeClr val="accent2"/>
                </a:solidFill>
              </a:rPr>
              <a:t>strepitus</a:t>
            </a:r>
            <a:r>
              <a:rPr lang="es-AR" sz="2000" b="1" dirty="0">
                <a:solidFill>
                  <a:schemeClr val="accent2"/>
                </a:solidFill>
              </a:rPr>
              <a:t> </a:t>
            </a:r>
            <a:r>
              <a:rPr lang="es-AR" sz="2000" b="1" dirty="0" err="1">
                <a:solidFill>
                  <a:schemeClr val="accent2"/>
                </a:solidFill>
              </a:rPr>
              <a:t>fori</a:t>
            </a:r>
            <a:r>
              <a:rPr lang="es-AR" sz="2000" b="1" dirty="0">
                <a:solidFill>
                  <a:schemeClr val="accent2"/>
                </a:solidFill>
              </a:rPr>
              <a:t> que de seguro producen los fallos contradictorios, vela por el derecho de defensa de los particulares y hace, en definitiva, a la concreción del principio de seguridad jurídica (cf. STJRNS3 - Se. 106/15 "Martínez</a:t>
            </a:r>
            <a:r>
              <a:rPr lang="es-AR" sz="2000" b="1" dirty="0" smtClean="0">
                <a:solidFill>
                  <a:schemeClr val="accent2"/>
                </a:solidFill>
              </a:rPr>
              <a:t>")”</a:t>
            </a:r>
            <a:r>
              <a:rPr lang="es-AR" b="1" dirty="0" smtClean="0">
                <a:solidFill>
                  <a:schemeClr val="accent2"/>
                </a:solidFill>
              </a:rPr>
              <a:t> </a:t>
            </a:r>
            <a:r>
              <a:rPr lang="es-AR" b="1" dirty="0" smtClean="0">
                <a:solidFill>
                  <a:schemeClr val="tx2"/>
                </a:solidFill>
              </a:rPr>
              <a:t>(</a:t>
            </a:r>
            <a:r>
              <a:rPr lang="es-AR" b="1" dirty="0" err="1" smtClean="0">
                <a:solidFill>
                  <a:schemeClr val="tx2"/>
                </a:solidFill>
              </a:rPr>
              <a:t>STJRío</a:t>
            </a:r>
            <a:r>
              <a:rPr lang="es-AR" b="1" dirty="0" smtClean="0">
                <a:solidFill>
                  <a:schemeClr val="tx2"/>
                </a:solidFill>
              </a:rPr>
              <a:t> Negro, 27.04.20, VERGARA JULIO ANTONIO C/ VERDUGO GUSTAVO ALBERTO S/ DAÑOS Y PERJUICIOS (Ordinario), 8388/2018, inédito).</a:t>
            </a:r>
          </a:p>
        </p:txBody>
      </p:sp>
    </p:spTree>
    <p:extLst>
      <p:ext uri="{BB962C8B-B14F-4D97-AF65-F5344CB8AC3E}">
        <p14:creationId xmlns:p14="http://schemas.microsoft.com/office/powerpoint/2010/main" val="1627614450"/>
      </p:ext>
    </p:extLst>
  </p:cSld>
  <p:clrMapOvr>
    <a:masterClrMapping/>
  </p:clrMapOvr>
  <p:transition>
    <p:split orient="vert" dir="in"/>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836712"/>
            <a:ext cx="7056783" cy="800253"/>
          </a:xfrm>
        </p:spPr>
        <p:txBody>
          <a:bodyPr/>
          <a:lstStyle/>
          <a:p>
            <a:pPr algn="just"/>
            <a:r>
              <a:rPr lang="es-ES" sz="2800" b="1" dirty="0" smtClean="0"/>
              <a:t>Cómo crear predictibilidad: opinión del Dr. </a:t>
            </a:r>
            <a:r>
              <a:rPr lang="es-ES" sz="2800" b="1" dirty="0" err="1" smtClean="0"/>
              <a:t>Rosekrantz</a:t>
            </a:r>
            <a:r>
              <a:rPr lang="es-ES" sz="2800" b="1" dirty="0" smtClean="0"/>
              <a:t> en el coloquio de Idea</a:t>
            </a:r>
            <a:endParaRPr lang="es-AR" sz="2800" b="1" dirty="0"/>
          </a:p>
        </p:txBody>
      </p:sp>
      <p:sp>
        <p:nvSpPr>
          <p:cNvPr id="3" name="2 Marcador de contenido"/>
          <p:cNvSpPr>
            <a:spLocks noGrp="1"/>
          </p:cNvSpPr>
          <p:nvPr>
            <p:ph idx="1"/>
          </p:nvPr>
        </p:nvSpPr>
        <p:spPr>
          <a:xfrm>
            <a:off x="179512" y="2132856"/>
            <a:ext cx="8784976" cy="4464496"/>
          </a:xfrm>
        </p:spPr>
        <p:txBody>
          <a:bodyPr>
            <a:noAutofit/>
          </a:bodyPr>
          <a:lstStyle/>
          <a:p>
            <a:pPr marL="0" indent="0" algn="just">
              <a:buNone/>
            </a:pPr>
            <a:r>
              <a:rPr lang="es-ES" sz="1700" b="1" i="1" dirty="0" smtClean="0">
                <a:solidFill>
                  <a:schemeClr val="accent2"/>
                </a:solidFill>
              </a:rPr>
              <a:t>“Se ha ido extendiendo una cierta manera de entender el derecho según la cual los textos de la Constitución y de las leyes no son lo más importante. Para esta visión, deformada a mi criterio, lo que más importa no es el derecho sino lo que cada uno considera justo…Creo que esta concepción del derecho está gravemente equivocada. Tenemos distintas visiones de lo justo y, por consiguiente, necesitamos el derecho para regular nuestra convivencia. Solo con el derecho la cuestión de cuáles son nuestras obligaciones dependerá de criterios objetivos y no de quien sea encargado de juzgar. Si hay jueces que aplican el derecho y no su concepción de lo justo, entonces las decisiones se volverán predecibles </a:t>
            </a:r>
            <a:r>
              <a:rPr lang="es-ES" sz="1700" b="1" i="1" dirty="0" smtClean="0">
                <a:solidFill>
                  <a:schemeClr val="accent4">
                    <a:lumMod val="50000"/>
                  </a:schemeClr>
                </a:solidFill>
              </a:rPr>
              <a:t>y, si hay decisiones judiciales predecibles, los empresarios sabrán a qué atenerse…La predictibilidad es indispensable porque hace posible la confianza lo que, a su vez, facilita la cooperación. La calidad de una sociedad está determinada por la intensidad con la que confiamos los unos en los otros. Nuestros modos de interacción con los demás, y por consiguiente nuestro bienestar como comunidad, dependen fundamentalmente de que creemos las condiciones en que la confianza impere” (El Cronista Comercial, 25.10.19, p. 6). </a:t>
            </a:r>
          </a:p>
        </p:txBody>
      </p:sp>
    </p:spTree>
    <p:extLst>
      <p:ext uri="{BB962C8B-B14F-4D97-AF65-F5344CB8AC3E}">
        <p14:creationId xmlns:p14="http://schemas.microsoft.com/office/powerpoint/2010/main" val="33134261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642918"/>
            <a:ext cx="8229600" cy="1143000"/>
          </a:xfrm>
        </p:spPr>
        <p:txBody>
          <a:bodyPr>
            <a:normAutofit/>
          </a:bodyPr>
          <a:lstStyle/>
          <a:p>
            <a:r>
              <a:rPr lang="es-AR" sz="3600" b="1" dirty="0" smtClean="0"/>
              <a:t>Qué hacer?</a:t>
            </a:r>
            <a:endParaRPr lang="es-AR" sz="3600" b="1" dirty="0"/>
          </a:p>
        </p:txBody>
      </p:sp>
      <p:sp>
        <p:nvSpPr>
          <p:cNvPr id="3" name="2 Marcador de contenido"/>
          <p:cNvSpPr>
            <a:spLocks noGrp="1"/>
          </p:cNvSpPr>
          <p:nvPr>
            <p:ph idx="1"/>
          </p:nvPr>
        </p:nvSpPr>
        <p:spPr>
          <a:xfrm>
            <a:off x="457200" y="2249732"/>
            <a:ext cx="8329642" cy="4779668"/>
          </a:xfrm>
        </p:spPr>
        <p:txBody>
          <a:bodyPr>
            <a:normAutofit lnSpcReduction="10000"/>
          </a:bodyPr>
          <a:lstStyle/>
          <a:p>
            <a:pPr algn="just"/>
            <a:r>
              <a:rPr lang="es-AR" b="1" dirty="0" smtClean="0"/>
              <a:t>L</a:t>
            </a:r>
            <a:r>
              <a:rPr lang="es-AR" b="1" dirty="0" smtClean="0">
                <a:solidFill>
                  <a:schemeClr val="accent4">
                    <a:lumMod val="50000"/>
                  </a:schemeClr>
                </a:solidFill>
              </a:rPr>
              <a:t>o deseable sería </a:t>
            </a:r>
            <a:r>
              <a:rPr lang="es-AR" b="1" dirty="0" smtClean="0">
                <a:solidFill>
                  <a:schemeClr val="accent2"/>
                </a:solidFill>
              </a:rPr>
              <a:t>encontrar soluciones en el ámbito legislativo </a:t>
            </a:r>
            <a:r>
              <a:rPr lang="es-AR" b="1" dirty="0" smtClean="0">
                <a:solidFill>
                  <a:schemeClr val="accent4">
                    <a:lumMod val="50000"/>
                  </a:schemeClr>
                </a:solidFill>
              </a:rPr>
              <a:t>que permitieran paliar el efecto inflacionario en general en materia de seguros y, en especial, en el ámbito de los seguros contra la responsabilidad civil, donde la indemnización plena que asegura el Código Civil y Comercial a las víctimas de daños no encuentra en el seguro que contrata el responsable del daño la indemnidad perseguida, merced a la permanente desvalorización de la moneda nacional y la insuficiencia de los mecanismos indirectos como los intereses.</a:t>
            </a:r>
          </a:p>
          <a:p>
            <a:pPr algn="just"/>
            <a:r>
              <a:rPr lang="es-AR" b="1" dirty="0" smtClean="0">
                <a:solidFill>
                  <a:schemeClr val="accent4">
                    <a:lumMod val="50000"/>
                  </a:schemeClr>
                </a:solidFill>
              </a:rPr>
              <a:t>Resulta claro lo ineficiente que resulta someter la cuestión a la decisión de la justicia, caso por caso, no sólo por la lógica disparidad de soluciones que se darán con la consecuente </a:t>
            </a:r>
            <a:r>
              <a:rPr lang="es-AR" b="1" dirty="0" smtClean="0">
                <a:solidFill>
                  <a:schemeClr val="accent2"/>
                </a:solidFill>
              </a:rPr>
              <a:t>merma del principio de igualdad (art. 16 de la CN) y de la seguridad jurídica, sino por el dispendio de recursos del Estado volcados en el servicio de justicia para resolver uno de los aspectos del daño generalizado causado por la inflación</a:t>
            </a:r>
            <a:r>
              <a:rPr lang="es-AR" b="1" dirty="0" smtClean="0">
                <a:solidFill>
                  <a:schemeClr val="accent4">
                    <a:lumMod val="50000"/>
                  </a:schemeClr>
                </a:solidFill>
              </a:rPr>
              <a:t>, que debería encontrar solución en la tarea debida por el Poder Legislativo.</a:t>
            </a:r>
          </a:p>
        </p:txBody>
      </p:sp>
    </p:spTree>
  </p:cSld>
  <p:clrMapOvr>
    <a:masterClrMapping/>
  </p:clrMapOvr>
  <p:transition>
    <p:cover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2400" b="1" dirty="0" smtClean="0"/>
              <a:t>El Proyecto presentado por la Comisión de Reformas al </a:t>
            </a:r>
            <a:r>
              <a:rPr lang="es-ES" sz="2400" b="1" dirty="0" err="1" smtClean="0"/>
              <a:t>CCyCN</a:t>
            </a:r>
            <a:r>
              <a:rPr lang="es-ES" sz="2400" b="1" dirty="0" smtClean="0"/>
              <a:t> creada por el decreto 182/2018</a:t>
            </a:r>
            <a:endParaRPr lang="es-ES" sz="2400" b="1" dirty="0"/>
          </a:p>
        </p:txBody>
      </p:sp>
      <p:sp>
        <p:nvSpPr>
          <p:cNvPr id="3" name="Marcador de contenido 2"/>
          <p:cNvSpPr>
            <a:spLocks noGrp="1"/>
          </p:cNvSpPr>
          <p:nvPr>
            <p:ph idx="1"/>
          </p:nvPr>
        </p:nvSpPr>
        <p:spPr>
          <a:xfrm>
            <a:off x="467544" y="2132856"/>
            <a:ext cx="8352928" cy="4608512"/>
          </a:xfrm>
        </p:spPr>
        <p:txBody>
          <a:bodyPr>
            <a:normAutofit lnSpcReduction="10000"/>
          </a:bodyPr>
          <a:lstStyle/>
          <a:p>
            <a:pPr algn="just"/>
            <a:r>
              <a:rPr lang="es-ES" b="1" dirty="0">
                <a:solidFill>
                  <a:schemeClr val="accent4">
                    <a:lumMod val="50000"/>
                  </a:schemeClr>
                </a:solidFill>
              </a:rPr>
              <a:t>Art. </a:t>
            </a:r>
            <a:r>
              <a:rPr lang="es-ES" b="1" dirty="0" smtClean="0">
                <a:solidFill>
                  <a:schemeClr val="accent4">
                    <a:lumMod val="50000"/>
                  </a:schemeClr>
                </a:solidFill>
              </a:rPr>
              <a:t>765. Concepto. La </a:t>
            </a:r>
            <a:r>
              <a:rPr lang="es-ES" b="1" dirty="0">
                <a:solidFill>
                  <a:schemeClr val="accent4">
                    <a:lumMod val="50000"/>
                  </a:schemeClr>
                </a:solidFill>
              </a:rPr>
              <a:t>obligación es de dar dinero si el deudor debe cierta cantidad de   moneda,   determinada   o   determinable,   al   momento   de   constitución   de   la obligación.  Si  por  el  </a:t>
            </a:r>
            <a:r>
              <a:rPr lang="es-ES" b="1" dirty="0" smtClean="0">
                <a:solidFill>
                  <a:schemeClr val="accent4">
                    <a:lumMod val="50000"/>
                  </a:schemeClr>
                </a:solidFill>
              </a:rPr>
              <a:t>acto por  </a:t>
            </a:r>
            <a:r>
              <a:rPr lang="es-ES" b="1" dirty="0">
                <a:solidFill>
                  <a:schemeClr val="accent4">
                    <a:lumMod val="50000"/>
                  </a:schemeClr>
                </a:solidFill>
              </a:rPr>
              <a:t>el  que  se ha  constituido  la obligación,  se  estipuló dar moneda que no sea de curso legal en la República, la obligación debe considerarse como de dar sumas de </a:t>
            </a:r>
            <a:r>
              <a:rPr lang="es-ES" b="1" dirty="0" smtClean="0">
                <a:solidFill>
                  <a:schemeClr val="accent4">
                    <a:lumMod val="50000"/>
                  </a:schemeClr>
                </a:solidFill>
              </a:rPr>
              <a:t>dinero</a:t>
            </a:r>
            <a:r>
              <a:rPr lang="es-ES" b="1" dirty="0">
                <a:solidFill>
                  <a:schemeClr val="accent4">
                    <a:lumMod val="50000"/>
                  </a:schemeClr>
                </a:solidFill>
              </a:rPr>
              <a:t>.</a:t>
            </a:r>
          </a:p>
          <a:p>
            <a:pPr algn="just"/>
            <a:r>
              <a:rPr lang="es-ES" b="1" dirty="0">
                <a:solidFill>
                  <a:schemeClr val="accent4">
                    <a:lumMod val="50000"/>
                  </a:schemeClr>
                </a:solidFill>
              </a:rPr>
              <a:t>Art. 766</a:t>
            </a:r>
            <a:r>
              <a:rPr lang="es-ES" b="1" dirty="0" smtClean="0">
                <a:solidFill>
                  <a:schemeClr val="accent4">
                    <a:lumMod val="50000"/>
                  </a:schemeClr>
                </a:solidFill>
              </a:rPr>
              <a:t>. Obligación del </a:t>
            </a:r>
            <a:r>
              <a:rPr lang="es-ES" b="1" dirty="0">
                <a:solidFill>
                  <a:schemeClr val="accent4">
                    <a:lumMod val="50000"/>
                  </a:schemeClr>
                </a:solidFill>
              </a:rPr>
              <a:t>deudor</a:t>
            </a:r>
            <a:r>
              <a:rPr lang="es-ES" b="1" dirty="0" smtClean="0">
                <a:solidFill>
                  <a:schemeClr val="accent4">
                    <a:lumMod val="50000"/>
                  </a:schemeClr>
                </a:solidFill>
              </a:rPr>
              <a:t>. El </a:t>
            </a:r>
            <a:r>
              <a:rPr lang="es-ES" b="1" dirty="0">
                <a:solidFill>
                  <a:schemeClr val="accent4">
                    <a:lumMod val="50000"/>
                  </a:schemeClr>
                </a:solidFill>
              </a:rPr>
              <a:t>deudor debe entregar la cantidad correspondiente de la especie </a:t>
            </a:r>
            <a:r>
              <a:rPr lang="es-ES" b="1" dirty="0" smtClean="0">
                <a:solidFill>
                  <a:schemeClr val="accent4">
                    <a:lumMod val="50000"/>
                  </a:schemeClr>
                </a:solidFill>
              </a:rPr>
              <a:t>designada tanto </a:t>
            </a:r>
            <a:r>
              <a:rPr lang="es-ES" b="1" dirty="0">
                <a:solidFill>
                  <a:schemeClr val="accent4">
                    <a:lumMod val="50000"/>
                  </a:schemeClr>
                </a:solidFill>
              </a:rPr>
              <a:t>si la moneda tiene curso legal en la República como si no lo tiene.</a:t>
            </a:r>
          </a:p>
          <a:p>
            <a:pPr algn="just"/>
            <a:r>
              <a:rPr lang="es-ES" b="1" dirty="0" smtClean="0">
                <a:solidFill>
                  <a:schemeClr val="accent4">
                    <a:lumMod val="50000"/>
                  </a:schemeClr>
                </a:solidFill>
              </a:rPr>
              <a:t>Fundamento </a:t>
            </a:r>
            <a:r>
              <a:rPr lang="es-ES" b="1" dirty="0">
                <a:solidFill>
                  <a:schemeClr val="accent4">
                    <a:lumMod val="50000"/>
                  </a:schemeClr>
                </a:solidFill>
              </a:rPr>
              <a:t>(arts.765 y 766</a:t>
            </a:r>
            <a:r>
              <a:rPr lang="es-ES" b="1" dirty="0" smtClean="0">
                <a:solidFill>
                  <a:schemeClr val="accent4">
                    <a:lumMod val="50000"/>
                  </a:schemeClr>
                </a:solidFill>
              </a:rPr>
              <a:t>): </a:t>
            </a:r>
            <a:r>
              <a:rPr lang="es-ES" b="1" dirty="0" smtClean="0">
                <a:solidFill>
                  <a:schemeClr val="accent2"/>
                </a:solidFill>
              </a:rPr>
              <a:t>se </a:t>
            </a:r>
            <a:r>
              <a:rPr lang="es-ES" b="1" dirty="0">
                <a:solidFill>
                  <a:schemeClr val="accent2"/>
                </a:solidFill>
              </a:rPr>
              <a:t>propicia adoptar el régimen previsto en el Anteproyecto de </a:t>
            </a:r>
            <a:r>
              <a:rPr lang="es-ES" b="1" dirty="0" err="1">
                <a:solidFill>
                  <a:schemeClr val="accent2"/>
                </a:solidFill>
              </a:rPr>
              <a:t>CCyC</a:t>
            </a:r>
            <a:r>
              <a:rPr lang="es-ES" b="1" dirty="0">
                <a:solidFill>
                  <a:schemeClr val="accent2"/>
                </a:solidFill>
              </a:rPr>
              <a:t>. Se  propone,  al  mismo  tiempo,  derogar  los  artículos  7,  10  y  11  de  la  ley  23.928,  lo  cual permite a nuestro sistema salir de un régimen de nominalismo absoluto(absolutamente insostenible  y  de  muy  dudosa  constitucionalidad  en  la  hora  actual), </a:t>
            </a:r>
            <a:r>
              <a:rPr lang="es-ES" b="1" dirty="0" smtClean="0">
                <a:solidFill>
                  <a:schemeClr val="accent2"/>
                </a:solidFill>
              </a:rPr>
              <a:t>y pasar  </a:t>
            </a:r>
            <a:r>
              <a:rPr lang="es-ES" b="1" dirty="0">
                <a:solidFill>
                  <a:schemeClr val="accent2"/>
                </a:solidFill>
              </a:rPr>
              <a:t>a  otro  de nominalismo relativo, que admite la validez de las cláusulas de </a:t>
            </a:r>
            <a:r>
              <a:rPr lang="es-ES" b="1" dirty="0" smtClean="0">
                <a:solidFill>
                  <a:schemeClr val="accent2"/>
                </a:solidFill>
              </a:rPr>
              <a:t>estabilización y </a:t>
            </a:r>
            <a:r>
              <a:rPr lang="es-ES" b="1" dirty="0">
                <a:solidFill>
                  <a:schemeClr val="accent2"/>
                </a:solidFill>
              </a:rPr>
              <a:t>luce más acorde con la realidad </a:t>
            </a:r>
            <a:r>
              <a:rPr lang="es-ES" b="1" dirty="0" smtClean="0">
                <a:solidFill>
                  <a:schemeClr val="accent2"/>
                </a:solidFill>
              </a:rPr>
              <a:t>económica.</a:t>
            </a:r>
            <a:endParaRPr lang="es-ES" b="1" dirty="0">
              <a:solidFill>
                <a:schemeClr val="accent2"/>
              </a:solidFill>
            </a:endParaRPr>
          </a:p>
        </p:txBody>
      </p:sp>
    </p:spTree>
    <p:extLst>
      <p:ext uri="{BB962C8B-B14F-4D97-AF65-F5344CB8AC3E}">
        <p14:creationId xmlns:p14="http://schemas.microsoft.com/office/powerpoint/2010/main" val="525015587"/>
      </p:ext>
    </p:extLst>
  </p:cSld>
  <p:clrMapOvr>
    <a:masterClrMapping/>
  </p:clrMapOvr>
  <p:transition spd="slow">
    <p:wip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548680"/>
            <a:ext cx="7128792" cy="1080120"/>
          </a:xfrm>
        </p:spPr>
        <p:txBody>
          <a:bodyPr>
            <a:noAutofit/>
          </a:bodyPr>
          <a:lstStyle/>
          <a:p>
            <a:r>
              <a:rPr lang="es-AR" sz="2800" b="1" dirty="0" smtClean="0">
                <a:solidFill>
                  <a:schemeClr val="accent1"/>
                </a:solidFill>
              </a:rPr>
              <a:t>La propuesta </a:t>
            </a:r>
            <a:r>
              <a:rPr lang="es-AR" sz="2800" b="1" dirty="0" smtClean="0">
                <a:solidFill>
                  <a:schemeClr val="accent1"/>
                </a:solidFill>
              </a:rPr>
              <a:t>presentada </a:t>
            </a:r>
            <a:r>
              <a:rPr lang="es-AR" sz="2800" b="1" dirty="0" smtClean="0">
                <a:solidFill>
                  <a:schemeClr val="accent1"/>
                </a:solidFill>
              </a:rPr>
              <a:t>por el Diputado Pablo </a:t>
            </a:r>
            <a:r>
              <a:rPr lang="es-AR" sz="2800" b="1" dirty="0" err="1" smtClean="0">
                <a:solidFill>
                  <a:schemeClr val="accent1"/>
                </a:solidFill>
              </a:rPr>
              <a:t>Tonelli</a:t>
            </a:r>
            <a:r>
              <a:rPr lang="es-AR" sz="2800" b="1" dirty="0" smtClean="0">
                <a:solidFill>
                  <a:schemeClr val="accent1"/>
                </a:solidFill>
              </a:rPr>
              <a:t> en materia de Seguro Obligatorio Automotor</a:t>
            </a:r>
            <a:endParaRPr lang="es-AR" sz="2800" dirty="0">
              <a:solidFill>
                <a:schemeClr val="accent1"/>
              </a:solidFill>
            </a:endParaRPr>
          </a:p>
        </p:txBody>
      </p:sp>
      <p:sp>
        <p:nvSpPr>
          <p:cNvPr id="3" name="2 Marcador de contenido"/>
          <p:cNvSpPr>
            <a:spLocks noGrp="1"/>
          </p:cNvSpPr>
          <p:nvPr>
            <p:ph idx="1"/>
          </p:nvPr>
        </p:nvSpPr>
        <p:spPr>
          <a:xfrm>
            <a:off x="467544" y="2205055"/>
            <a:ext cx="8424936" cy="4652945"/>
          </a:xfrm>
        </p:spPr>
        <p:txBody>
          <a:bodyPr>
            <a:normAutofit/>
          </a:bodyPr>
          <a:lstStyle/>
          <a:p>
            <a:pPr lvl="0" algn="just"/>
            <a:r>
              <a:rPr lang="es-AR" dirty="0" smtClean="0"/>
              <a:t>La obligación de contratar el seguro para los </a:t>
            </a:r>
            <a:r>
              <a:rPr lang="es-AR" b="1" dirty="0" smtClean="0">
                <a:solidFill>
                  <a:schemeClr val="accent2"/>
                </a:solidFill>
              </a:rPr>
              <a:t>propietarios, tenedores y poseedores </a:t>
            </a:r>
            <a:r>
              <a:rPr lang="es-AR" dirty="0" smtClean="0"/>
              <a:t>de automotores.</a:t>
            </a:r>
          </a:p>
          <a:p>
            <a:pPr lvl="0" algn="just"/>
            <a:r>
              <a:rPr lang="es-AR" dirty="0" smtClean="0"/>
              <a:t>Se identifica tanto los conceptos de </a:t>
            </a:r>
            <a:r>
              <a:rPr lang="es-AR" b="1" dirty="0" smtClean="0">
                <a:solidFill>
                  <a:schemeClr val="accent2"/>
                </a:solidFill>
              </a:rPr>
              <a:t>automotor</a:t>
            </a:r>
            <a:r>
              <a:rPr lang="es-AR" dirty="0" smtClean="0"/>
              <a:t> como el de </a:t>
            </a:r>
            <a:r>
              <a:rPr lang="es-AR" b="1" dirty="0" smtClean="0">
                <a:solidFill>
                  <a:schemeClr val="accent2"/>
                </a:solidFill>
              </a:rPr>
              <a:t>accidente</a:t>
            </a:r>
            <a:r>
              <a:rPr lang="es-AR" b="1" dirty="0" smtClean="0">
                <a:solidFill>
                  <a:schemeClr val="accent1"/>
                </a:solidFill>
              </a:rPr>
              <a:t> </a:t>
            </a:r>
            <a:r>
              <a:rPr lang="es-AR" b="1" dirty="0" smtClean="0">
                <a:solidFill>
                  <a:schemeClr val="accent2"/>
                </a:solidFill>
              </a:rPr>
              <a:t>de tránsito</a:t>
            </a:r>
            <a:r>
              <a:rPr lang="es-AR" dirty="0" smtClean="0"/>
              <a:t>, incluyendo dentro de los primeros al autotransporte público de pasajeros, vehículos oficiales, de fuerzas de seguridad, etc. </a:t>
            </a:r>
          </a:p>
          <a:p>
            <a:pPr lvl="0" algn="just"/>
            <a:r>
              <a:rPr lang="es-AR" dirty="0" smtClean="0"/>
              <a:t>El bien jurídico tutelado es la </a:t>
            </a:r>
            <a:r>
              <a:rPr lang="es-AR" b="1" dirty="0" smtClean="0">
                <a:solidFill>
                  <a:schemeClr val="accent2"/>
                </a:solidFill>
              </a:rPr>
              <a:t>protección de las víctimas</a:t>
            </a:r>
            <a:r>
              <a:rPr lang="es-AR" b="1" dirty="0" smtClean="0"/>
              <a:t> </a:t>
            </a:r>
            <a:r>
              <a:rPr lang="es-AR" dirty="0" smtClean="0"/>
              <a:t>de los accidentes de tránsito.</a:t>
            </a:r>
          </a:p>
          <a:p>
            <a:pPr lvl="0" algn="just"/>
            <a:r>
              <a:rPr lang="es-AR" dirty="0" smtClean="0"/>
              <a:t>Se ampara el </a:t>
            </a:r>
            <a:r>
              <a:rPr lang="es-AR" b="1" dirty="0" smtClean="0">
                <a:solidFill>
                  <a:schemeClr val="accent2"/>
                </a:solidFill>
              </a:rPr>
              <a:t>daño sufrido por la persona humana</a:t>
            </a:r>
            <a:r>
              <a:rPr lang="es-AR" dirty="0" smtClean="0"/>
              <a:t>, excluyendo el daño a las cosas. </a:t>
            </a:r>
          </a:p>
          <a:p>
            <a:pPr lvl="0" algn="just"/>
            <a:r>
              <a:rPr lang="es-AR" dirty="0" smtClean="0"/>
              <a:t>Se consagra un régimen sin exclusiones de cobertura, que ampara tanto a los </a:t>
            </a:r>
            <a:r>
              <a:rPr lang="es-AR" b="1" dirty="0" smtClean="0">
                <a:solidFill>
                  <a:schemeClr val="accent2"/>
                </a:solidFill>
              </a:rPr>
              <a:t>transportados (incluidos parientes), como a los terceros no transportados</a:t>
            </a:r>
            <a:r>
              <a:rPr lang="es-AR" dirty="0" smtClean="0">
                <a:solidFill>
                  <a:schemeClr val="accent2"/>
                </a:solidFill>
              </a:rPr>
              <a:t>.</a:t>
            </a:r>
          </a:p>
          <a:p>
            <a:pPr lvl="0" algn="just"/>
            <a:r>
              <a:rPr lang="es-AR" b="1" dirty="0" smtClean="0">
                <a:solidFill>
                  <a:schemeClr val="accent2"/>
                </a:solidFill>
              </a:rPr>
              <a:t>Sin franquicias</a:t>
            </a:r>
            <a:r>
              <a:rPr lang="es-AR" dirty="0" smtClean="0">
                <a:solidFill>
                  <a:schemeClr val="accent2"/>
                </a:solidFill>
              </a:rPr>
              <a:t>.</a:t>
            </a:r>
          </a:p>
        </p:txBody>
      </p:sp>
    </p:spTree>
    <p:extLst>
      <p:ext uri="{BB962C8B-B14F-4D97-AF65-F5344CB8AC3E}">
        <p14:creationId xmlns:p14="http://schemas.microsoft.com/office/powerpoint/2010/main" val="313924264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9208" y="548680"/>
            <a:ext cx="7859216" cy="1376113"/>
          </a:xfrm>
        </p:spPr>
        <p:txBody>
          <a:bodyPr>
            <a:normAutofit fontScale="90000"/>
          </a:bodyPr>
          <a:lstStyle/>
          <a:p>
            <a:r>
              <a:rPr lang="es-ES" sz="3600" b="1" dirty="0" smtClean="0"/>
              <a:t>Distinción entre cláusula limitativa y delimitadora del riesgo asegurado</a:t>
            </a:r>
            <a:endParaRPr lang="es-ES" sz="3600" b="1" dirty="0"/>
          </a:p>
        </p:txBody>
      </p:sp>
      <p:sp>
        <p:nvSpPr>
          <p:cNvPr id="3" name="Marcador de contenido 2"/>
          <p:cNvSpPr>
            <a:spLocks noGrp="1"/>
          </p:cNvSpPr>
          <p:nvPr>
            <p:ph idx="1"/>
          </p:nvPr>
        </p:nvSpPr>
        <p:spPr>
          <a:xfrm>
            <a:off x="251520" y="2132856"/>
            <a:ext cx="8496944" cy="4608512"/>
          </a:xfrm>
        </p:spPr>
        <p:txBody>
          <a:bodyPr>
            <a:normAutofit fontScale="77500" lnSpcReduction="20000"/>
          </a:bodyPr>
          <a:lstStyle/>
          <a:p>
            <a:pPr algn="just"/>
            <a:r>
              <a:rPr lang="es-AR" sz="3100" b="1" dirty="0">
                <a:solidFill>
                  <a:schemeClr val="accent2"/>
                </a:solidFill>
              </a:rPr>
              <a:t>La delimitación del riesgo precede al nacimiento de los derechos y obligaciones de las partes</a:t>
            </a:r>
            <a:r>
              <a:rPr lang="es-AR" sz="3100" dirty="0"/>
              <a:t>. Comprende la individualización y determinación de la base del riesgo asegurado y la fijación de los límites económicos, como franquicias, descubiertos, sumas aseguradas. </a:t>
            </a:r>
            <a:r>
              <a:rPr lang="es-AR" sz="3100" b="1" dirty="0">
                <a:solidFill>
                  <a:schemeClr val="accent2"/>
                </a:solidFill>
              </a:rPr>
              <a:t>Hace al objeto del contrato</a:t>
            </a:r>
            <a:r>
              <a:rPr lang="es-AR" sz="3100" dirty="0"/>
              <a:t>. </a:t>
            </a:r>
            <a:endParaRPr lang="es-ES_tradnl" sz="3100" dirty="0"/>
          </a:p>
          <a:p>
            <a:pPr algn="just"/>
            <a:r>
              <a:rPr lang="es-AR" sz="3100" dirty="0" smtClean="0"/>
              <a:t>En </a:t>
            </a:r>
            <a:r>
              <a:rPr lang="es-AR" sz="3100" dirty="0"/>
              <a:t>cambio, </a:t>
            </a:r>
            <a:r>
              <a:rPr lang="es-AR" sz="3100" b="1" dirty="0">
                <a:solidFill>
                  <a:schemeClr val="accent2"/>
                </a:solidFill>
              </a:rPr>
              <a:t>las cláusulas limitativas, tanto las exonerativas (que eliminan totalmente la responsabilidad), como las limitativas propiamente dichas (sólo lo hacen parcialmente), evidencian el propósito de liberar o atenuar la responsabilidad del asegurador</a:t>
            </a:r>
            <a:r>
              <a:rPr lang="es-AR" sz="3100" b="1" dirty="0">
                <a:solidFill>
                  <a:schemeClr val="accent1"/>
                </a:solidFill>
              </a:rPr>
              <a:t> </a:t>
            </a:r>
            <a:r>
              <a:rPr lang="es-AR" sz="3100" dirty="0"/>
              <a:t>y, consecuentemente, del derecho a obtener la indemnidad por el asegurado o el pleno resarcimiento del daño, por el tercero. </a:t>
            </a:r>
            <a:r>
              <a:rPr lang="es-AR" sz="3100" b="1" dirty="0">
                <a:solidFill>
                  <a:schemeClr val="accent2"/>
                </a:solidFill>
              </a:rPr>
              <a:t>Se aplica en la etapa de los efectos del contrato</a:t>
            </a:r>
            <a:r>
              <a:rPr lang="es-AR" sz="3100" dirty="0">
                <a:solidFill>
                  <a:schemeClr val="accent2"/>
                </a:solidFill>
              </a:rPr>
              <a:t>.</a:t>
            </a:r>
            <a:endParaRPr lang="es-ES_tradnl" sz="3100" dirty="0">
              <a:solidFill>
                <a:schemeClr val="accent2"/>
              </a:solidFill>
            </a:endParaRPr>
          </a:p>
          <a:p>
            <a:pPr algn="just"/>
            <a:endParaRPr lang="es-ES" dirty="0">
              <a:solidFill>
                <a:schemeClr val="accent2"/>
              </a:solidFill>
            </a:endParaRPr>
          </a:p>
        </p:txBody>
      </p:sp>
    </p:spTree>
    <p:extLst>
      <p:ext uri="{BB962C8B-B14F-4D97-AF65-F5344CB8AC3E}">
        <p14:creationId xmlns:p14="http://schemas.microsoft.com/office/powerpoint/2010/main" val="4054756378"/>
      </p:ext>
    </p:extLst>
  </p:cSld>
  <p:clrMapOvr>
    <a:masterClrMapping/>
  </p:clrMapOvr>
  <p:transition spd="slow">
    <p:push dir="u"/>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778024"/>
            <a:ext cx="8229600" cy="1066800"/>
          </a:xfrm>
        </p:spPr>
        <p:txBody>
          <a:bodyPr>
            <a:noAutofit/>
          </a:bodyPr>
          <a:lstStyle/>
          <a:p>
            <a:r>
              <a:rPr lang="es-AR" sz="3600" b="1" dirty="0" smtClean="0">
                <a:solidFill>
                  <a:schemeClr val="accent1"/>
                </a:solidFill>
              </a:rPr>
              <a:t>La propuesta </a:t>
            </a:r>
            <a:r>
              <a:rPr lang="es-AR" sz="3600" b="1" dirty="0" smtClean="0">
                <a:solidFill>
                  <a:schemeClr val="accent1"/>
                </a:solidFill>
              </a:rPr>
              <a:t>SAO. </a:t>
            </a:r>
            <a:r>
              <a:rPr lang="es-AR" sz="3600" b="1" dirty="0" smtClean="0">
                <a:solidFill>
                  <a:schemeClr val="accent1"/>
                </a:solidFill>
              </a:rPr>
              <a:t>Cont</a:t>
            </a:r>
            <a:r>
              <a:rPr lang="es-AR" sz="3600" b="1" dirty="0" smtClean="0">
                <a:solidFill>
                  <a:schemeClr val="accent1"/>
                </a:solidFill>
              </a:rPr>
              <a:t>.</a:t>
            </a:r>
            <a:endParaRPr lang="es-AR" sz="3600" dirty="0">
              <a:solidFill>
                <a:schemeClr val="accent1"/>
              </a:solidFill>
            </a:endParaRPr>
          </a:p>
        </p:txBody>
      </p:sp>
      <p:sp>
        <p:nvSpPr>
          <p:cNvPr id="3" name="2 Marcador de contenido"/>
          <p:cNvSpPr>
            <a:spLocks noGrp="1"/>
          </p:cNvSpPr>
          <p:nvPr>
            <p:ph idx="1"/>
          </p:nvPr>
        </p:nvSpPr>
        <p:spPr>
          <a:xfrm>
            <a:off x="251520" y="2276872"/>
            <a:ext cx="8712967" cy="5328592"/>
          </a:xfrm>
        </p:spPr>
        <p:txBody>
          <a:bodyPr>
            <a:normAutofit/>
          </a:bodyPr>
          <a:lstStyle/>
          <a:p>
            <a:pPr lvl="0" algn="just"/>
            <a:r>
              <a:rPr lang="es-AR" sz="1700" dirty="0" smtClean="0"/>
              <a:t>Se enjugan todos los daños resarcibles a las personas conforme el Código Civil y Comercial de la Nación, </a:t>
            </a:r>
            <a:r>
              <a:rPr lang="es-AR" sz="1700" b="1" dirty="0" smtClean="0">
                <a:solidFill>
                  <a:schemeClr val="accent2"/>
                </a:solidFill>
              </a:rPr>
              <a:t>dentro de los límites de suma asegurada por damnificado y por acontecimiento </a:t>
            </a:r>
            <a:r>
              <a:rPr lang="es-AR" sz="1700" dirty="0" smtClean="0"/>
              <a:t>(que fija la ley en mil argentinos oro).</a:t>
            </a:r>
          </a:p>
          <a:p>
            <a:pPr lvl="0" algn="just"/>
            <a:r>
              <a:rPr lang="es-AR" sz="1700" dirty="0" smtClean="0"/>
              <a:t>Las únicas eximentes de responsabilidad del asegurador serán el </a:t>
            </a:r>
            <a:r>
              <a:rPr lang="es-AR" sz="1700" b="1" dirty="0" smtClean="0">
                <a:solidFill>
                  <a:schemeClr val="accent2"/>
                </a:solidFill>
              </a:rPr>
              <a:t>dolo de la víctima</a:t>
            </a:r>
            <a:r>
              <a:rPr lang="es-AR" sz="1700" dirty="0" smtClean="0">
                <a:solidFill>
                  <a:schemeClr val="accent2"/>
                </a:solidFill>
              </a:rPr>
              <a:t> </a:t>
            </a:r>
            <a:r>
              <a:rPr lang="es-AR" sz="1700" dirty="0" smtClean="0"/>
              <a:t>(viajar en lugar no habilitado para el transporte) y el </a:t>
            </a:r>
            <a:r>
              <a:rPr lang="es-AR" sz="1700" b="1" dirty="0" smtClean="0">
                <a:solidFill>
                  <a:schemeClr val="accent2"/>
                </a:solidFill>
              </a:rPr>
              <a:t>caso fortuito </a:t>
            </a:r>
            <a:r>
              <a:rPr lang="es-AR" sz="1700" dirty="0" smtClean="0"/>
              <a:t>ajeno a la circulación automotor (actos terroristas, catástrofes naturales).</a:t>
            </a:r>
          </a:p>
          <a:p>
            <a:pPr lvl="0" algn="just"/>
            <a:r>
              <a:rPr lang="es-AR" sz="1700" b="1" dirty="0" smtClean="0">
                <a:solidFill>
                  <a:schemeClr val="accent2"/>
                </a:solidFill>
              </a:rPr>
              <a:t>Se prevé la acción de regreso del asegurador contra el asegurado en caso de dolo del asegurado y/o conductor, empleo de estupefacientes o embriaguez</a:t>
            </a:r>
            <a:r>
              <a:rPr lang="es-AR" sz="1700" dirty="0" smtClean="0"/>
              <a:t>.</a:t>
            </a:r>
          </a:p>
          <a:p>
            <a:pPr lvl="0" algn="just"/>
            <a:r>
              <a:rPr lang="es-AR" sz="1700" b="1" dirty="0" smtClean="0">
                <a:solidFill>
                  <a:schemeClr val="accent2"/>
                </a:solidFill>
              </a:rPr>
              <a:t>La prima será autorizada por la SSN, garantizando su suficiencia y evitando el abuso, se deberá anticipadamente</a:t>
            </a:r>
            <a:r>
              <a:rPr lang="es-AR" sz="1700" dirty="0" smtClean="0"/>
              <a:t>, sin perjuicio del derecho de las aseguradoras a financiar la misma a favor de sus asegurados.</a:t>
            </a:r>
          </a:p>
          <a:p>
            <a:pPr lvl="0" algn="just"/>
            <a:r>
              <a:rPr lang="es-AR" sz="1700" dirty="0" smtClean="0"/>
              <a:t>Al ser un seguro obligatorio, </a:t>
            </a:r>
            <a:r>
              <a:rPr lang="es-AR" sz="1700" b="1" dirty="0" smtClean="0">
                <a:solidFill>
                  <a:schemeClr val="accent2"/>
                </a:solidFill>
              </a:rPr>
              <a:t>las entidades estarán obligadas a aceptar la cobertura</a:t>
            </a:r>
            <a:r>
              <a:rPr lang="es-AR" sz="1700" dirty="0" smtClean="0"/>
              <a:t>, aunque se admita que perciban primas diferencias según la siniestralidad del asegurado.</a:t>
            </a:r>
          </a:p>
        </p:txBody>
      </p:sp>
    </p:spTree>
    <p:extLst>
      <p:ext uri="{BB962C8B-B14F-4D97-AF65-F5344CB8AC3E}">
        <p14:creationId xmlns:p14="http://schemas.microsoft.com/office/powerpoint/2010/main" val="25015748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778024"/>
            <a:ext cx="8229600" cy="1066800"/>
          </a:xfrm>
        </p:spPr>
        <p:txBody>
          <a:bodyPr>
            <a:noAutofit/>
          </a:bodyPr>
          <a:lstStyle/>
          <a:p>
            <a:r>
              <a:rPr lang="es-AR" sz="3200" b="1" dirty="0" smtClean="0">
                <a:solidFill>
                  <a:schemeClr val="accent1"/>
                </a:solidFill>
              </a:rPr>
              <a:t>La propuesta </a:t>
            </a:r>
            <a:r>
              <a:rPr lang="es-AR" sz="3200" b="1" dirty="0" smtClean="0">
                <a:solidFill>
                  <a:schemeClr val="accent1"/>
                </a:solidFill>
              </a:rPr>
              <a:t>SAO. </a:t>
            </a:r>
            <a:r>
              <a:rPr lang="es-AR" sz="3200" b="1" dirty="0" smtClean="0">
                <a:solidFill>
                  <a:schemeClr val="accent1"/>
                </a:solidFill>
              </a:rPr>
              <a:t>Cont.</a:t>
            </a:r>
            <a:endParaRPr lang="es-AR" sz="3200" dirty="0">
              <a:solidFill>
                <a:schemeClr val="accent1"/>
              </a:solidFill>
            </a:endParaRPr>
          </a:p>
        </p:txBody>
      </p:sp>
      <p:sp>
        <p:nvSpPr>
          <p:cNvPr id="3" name="2 Marcador de contenido"/>
          <p:cNvSpPr>
            <a:spLocks noGrp="1"/>
          </p:cNvSpPr>
          <p:nvPr>
            <p:ph idx="1"/>
          </p:nvPr>
        </p:nvSpPr>
        <p:spPr>
          <a:xfrm>
            <a:off x="467544" y="2060848"/>
            <a:ext cx="8568952" cy="5544616"/>
          </a:xfrm>
        </p:spPr>
        <p:txBody>
          <a:bodyPr>
            <a:normAutofit/>
          </a:bodyPr>
          <a:lstStyle/>
          <a:p>
            <a:pPr lvl="0" algn="just"/>
            <a:r>
              <a:rPr lang="es-AR" sz="1600" b="1" dirty="0" smtClean="0">
                <a:solidFill>
                  <a:schemeClr val="accent2"/>
                </a:solidFill>
              </a:rPr>
              <a:t>Se permite la contratación de un seguro voluntario en póliza diferenciada y en exceso del obligatorio</a:t>
            </a:r>
            <a:r>
              <a:rPr lang="es-AR" sz="1600" dirty="0" smtClean="0"/>
              <a:t>, pudiendo contratarse el obligatorio en una entidad y en otra el voluntario.</a:t>
            </a:r>
          </a:p>
          <a:p>
            <a:pPr lvl="0" algn="just"/>
            <a:r>
              <a:rPr lang="es-AR" sz="1600" b="1" dirty="0" smtClean="0">
                <a:solidFill>
                  <a:schemeClr val="accent2"/>
                </a:solidFill>
              </a:rPr>
              <a:t>Se crea un Fondo de Garantía para cubrir tanto los casos de autor desconocido, como los de conductor no autorizado, como los supuestos de falencia o imposibilidad jurídica de pago por el asegurador</a:t>
            </a:r>
            <a:r>
              <a:rPr lang="es-AR" sz="1600" dirty="0" smtClean="0">
                <a:solidFill>
                  <a:schemeClr val="accent2"/>
                </a:solidFill>
              </a:rPr>
              <a:t>.</a:t>
            </a:r>
          </a:p>
          <a:p>
            <a:pPr lvl="0" algn="just"/>
            <a:r>
              <a:rPr lang="es-AR" sz="1600" b="1" dirty="0" smtClean="0">
                <a:solidFill>
                  <a:schemeClr val="accent2"/>
                </a:solidFill>
              </a:rPr>
              <a:t>Será un ente autárquico</a:t>
            </a:r>
            <a:r>
              <a:rPr lang="es-AR" sz="1600" dirty="0" smtClean="0"/>
              <a:t>, en sede del Ministerio de Hacienda, que se sustentará con un porcentaje de las primas, entre otros.</a:t>
            </a:r>
          </a:p>
          <a:p>
            <a:pPr lvl="0" algn="just"/>
            <a:r>
              <a:rPr lang="es-AR" sz="1600" dirty="0" smtClean="0"/>
              <a:t>El Organismo de contralor del Seguro y su cumplimiento será la SSN.</a:t>
            </a:r>
          </a:p>
          <a:p>
            <a:pPr lvl="0" algn="just"/>
            <a:r>
              <a:rPr lang="es-AR" sz="1600" b="1" dirty="0" smtClean="0">
                <a:solidFill>
                  <a:schemeClr val="accent2"/>
                </a:solidFill>
              </a:rPr>
              <a:t>La contratación obligatoria será controlada además de por las autoridades de control policial del tránsito, por los Registros de Automotores y el Organismo de control técnico vehicular</a:t>
            </a:r>
            <a:r>
              <a:rPr lang="es-AR" sz="1600" dirty="0" smtClean="0">
                <a:solidFill>
                  <a:schemeClr val="accent4"/>
                </a:solidFill>
              </a:rPr>
              <a:t>.</a:t>
            </a:r>
          </a:p>
          <a:p>
            <a:pPr lvl="0" algn="just"/>
            <a:r>
              <a:rPr lang="es-AR" sz="1600" b="1" dirty="0" smtClean="0">
                <a:solidFill>
                  <a:schemeClr val="accent2"/>
                </a:solidFill>
              </a:rPr>
              <a:t>El legitimado activo es el damnificado, a través de un sistema de pronto pago y con oferta motivada, cuyo incumplimiento redunda en sanciones tanto para el asegurador como para el damnificado remiso</a:t>
            </a:r>
            <a:r>
              <a:rPr lang="es-AR" sz="1600" dirty="0" smtClean="0">
                <a:solidFill>
                  <a:schemeClr val="accent2"/>
                </a:solidFill>
              </a:rPr>
              <a:t>.</a:t>
            </a:r>
          </a:p>
          <a:p>
            <a:pPr lvl="0" algn="just"/>
            <a:r>
              <a:rPr lang="es-AR" sz="1600" dirty="0" smtClean="0"/>
              <a:t>Se prevé un </a:t>
            </a:r>
            <a:r>
              <a:rPr lang="es-AR" sz="1600" b="1" dirty="0" smtClean="0">
                <a:solidFill>
                  <a:schemeClr val="accent2"/>
                </a:solidFill>
              </a:rPr>
              <a:t>plazo prescriptivo de tres años</a:t>
            </a:r>
            <a:r>
              <a:rPr lang="es-AR" sz="1600" dirty="0" smtClean="0">
                <a:solidFill>
                  <a:schemeClr val="accent2"/>
                </a:solidFill>
              </a:rPr>
              <a:t>.</a:t>
            </a:r>
          </a:p>
        </p:txBody>
      </p:sp>
    </p:spTree>
    <p:extLst>
      <p:ext uri="{BB962C8B-B14F-4D97-AF65-F5344CB8AC3E}">
        <p14:creationId xmlns:p14="http://schemas.microsoft.com/office/powerpoint/2010/main" val="1654507444"/>
      </p:ext>
    </p:extLst>
  </p:cSld>
  <p:clrMapOvr>
    <a:masterClrMapping/>
  </p:clrMapOvr>
  <p:transition spd="slow">
    <p:pull/>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1268760"/>
            <a:ext cx="3101763" cy="3020343"/>
          </a:xfrm>
        </p:spPr>
        <p:txBody>
          <a:bodyPr/>
          <a:lstStyle/>
          <a:p>
            <a:pPr algn="ctr"/>
            <a:r>
              <a:rPr lang="es-AR" b="1" dirty="0" smtClean="0"/>
              <a:t>FIN</a:t>
            </a:r>
            <a:endParaRPr lang="es-AR" b="1" dirty="0"/>
          </a:p>
        </p:txBody>
      </p:sp>
      <p:sp>
        <p:nvSpPr>
          <p:cNvPr id="3" name="2 Marcador de texto"/>
          <p:cNvSpPr>
            <a:spLocks noGrp="1"/>
          </p:cNvSpPr>
          <p:nvPr>
            <p:ph type="body" idx="1"/>
          </p:nvPr>
        </p:nvSpPr>
        <p:spPr>
          <a:xfrm>
            <a:off x="755576" y="3501008"/>
            <a:ext cx="7772400" cy="1509712"/>
          </a:xfrm>
        </p:spPr>
        <p:txBody>
          <a:bodyPr>
            <a:normAutofit/>
          </a:bodyPr>
          <a:lstStyle/>
          <a:p>
            <a:pPr algn="ctr"/>
            <a:r>
              <a:rPr lang="es-AR" sz="4000" b="1" dirty="0" smtClean="0">
                <a:solidFill>
                  <a:schemeClr val="accent2"/>
                </a:solidFill>
              </a:rPr>
              <a:t>MUCHAS GRACIAS</a:t>
            </a:r>
            <a:endParaRPr lang="es-AR" sz="4000" b="1" dirty="0">
              <a:solidFill>
                <a:schemeClr val="accent2"/>
              </a:solidFill>
            </a:endParaRPr>
          </a:p>
        </p:txBody>
      </p:sp>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7584" y="634008"/>
            <a:ext cx="8229600" cy="1066800"/>
          </a:xfrm>
        </p:spPr>
        <p:txBody>
          <a:bodyPr>
            <a:normAutofit/>
          </a:bodyPr>
          <a:lstStyle/>
          <a:p>
            <a:r>
              <a:rPr lang="es-ES" sz="2800" b="1" dirty="0"/>
              <a:t>Distinción entre cláusula limitativa y delimitadora del riesgo </a:t>
            </a:r>
            <a:r>
              <a:rPr lang="es-ES" sz="2800" b="1" dirty="0" smtClean="0"/>
              <a:t>asegurado. Cont.</a:t>
            </a:r>
            <a:endParaRPr lang="es-ES" sz="2800" dirty="0"/>
          </a:p>
        </p:txBody>
      </p:sp>
      <p:sp>
        <p:nvSpPr>
          <p:cNvPr id="3" name="Marcador de contenido 2"/>
          <p:cNvSpPr>
            <a:spLocks noGrp="1"/>
          </p:cNvSpPr>
          <p:nvPr>
            <p:ph idx="1"/>
          </p:nvPr>
        </p:nvSpPr>
        <p:spPr>
          <a:xfrm>
            <a:off x="683568" y="2207096"/>
            <a:ext cx="7992888" cy="4462264"/>
          </a:xfrm>
        </p:spPr>
        <p:txBody>
          <a:bodyPr>
            <a:normAutofit lnSpcReduction="10000"/>
          </a:bodyPr>
          <a:lstStyle/>
          <a:p>
            <a:pPr algn="just"/>
            <a:r>
              <a:rPr lang="es-AR" sz="2800" dirty="0"/>
              <a:t>Esta distinción no es menor. </a:t>
            </a:r>
            <a:r>
              <a:rPr lang="es-AR" sz="2800" b="1" dirty="0">
                <a:solidFill>
                  <a:schemeClr val="accent1"/>
                </a:solidFill>
              </a:rPr>
              <a:t>Las cláusulas limitativas de responsabilidad pueden ser declaradas abusivas</a:t>
            </a:r>
            <a:r>
              <a:rPr lang="es-AR" sz="2800" dirty="0"/>
              <a:t>, en tanto </a:t>
            </a:r>
            <a:r>
              <a:rPr lang="es-AR" sz="2800" dirty="0" smtClean="0"/>
              <a:t>importan </a:t>
            </a:r>
            <a:r>
              <a:rPr lang="es-AR" sz="2800" dirty="0"/>
              <a:t>un desequilibrio significativo en perjuicio del asegurado consumidor.</a:t>
            </a:r>
            <a:endParaRPr lang="es-ES_tradnl" sz="2800" dirty="0"/>
          </a:p>
          <a:p>
            <a:pPr algn="just"/>
            <a:r>
              <a:rPr lang="es-AR" sz="2800" dirty="0"/>
              <a:t>En cambio, </a:t>
            </a:r>
            <a:r>
              <a:rPr lang="es-AR" sz="2800" b="1" dirty="0">
                <a:solidFill>
                  <a:schemeClr val="accent1"/>
                </a:solidFill>
              </a:rPr>
              <a:t>no correspondería tal declaración por exclusiones </a:t>
            </a:r>
            <a:r>
              <a:rPr lang="es-AR" sz="2800" b="1" dirty="0" smtClean="0">
                <a:solidFill>
                  <a:schemeClr val="accent1"/>
                </a:solidFill>
              </a:rPr>
              <a:t>o límites de </a:t>
            </a:r>
            <a:r>
              <a:rPr lang="es-AR" sz="2800" b="1" dirty="0">
                <a:solidFill>
                  <a:schemeClr val="accent1"/>
                </a:solidFill>
              </a:rPr>
              <a:t>cobertura</a:t>
            </a:r>
            <a:r>
              <a:rPr lang="es-AR" sz="2800" dirty="0"/>
              <a:t>, que integran el objeto del contrato y, por ende, fueron originadas en la materia negocial entre las partes que contratan.</a:t>
            </a:r>
            <a:endParaRPr lang="es-ES_tradnl" sz="2800" dirty="0"/>
          </a:p>
          <a:p>
            <a:pPr marL="0" indent="0">
              <a:buNone/>
            </a:pPr>
            <a:endParaRPr lang="es-ES" dirty="0"/>
          </a:p>
        </p:txBody>
      </p:sp>
    </p:spTree>
    <p:extLst>
      <p:ext uri="{BB962C8B-B14F-4D97-AF65-F5344CB8AC3E}">
        <p14:creationId xmlns:p14="http://schemas.microsoft.com/office/powerpoint/2010/main" val="2369661410"/>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Título"/>
          <p:cNvSpPr>
            <a:spLocks noGrp="1"/>
          </p:cNvSpPr>
          <p:nvPr>
            <p:ph type="title"/>
          </p:nvPr>
        </p:nvSpPr>
        <p:spPr bwMode="auto">
          <a:xfrm>
            <a:off x="539552" y="748445"/>
            <a:ext cx="8057667" cy="952363"/>
          </a:xfrm>
        </p:spPr>
        <p:txBody>
          <a:bodyPr wrap="square" numCol="1" anchorCtr="0" compatLnSpc="1">
            <a:prstTxWarp prst="textNoShape">
              <a:avLst/>
            </a:prstTxWarp>
            <a:normAutofit fontScale="90000"/>
          </a:bodyPr>
          <a:lstStyle/>
          <a:p>
            <a:pPr algn="just" eaLnBrk="1" hangingPunct="1">
              <a:defRPr/>
            </a:pPr>
            <a:r>
              <a:rPr lang="es-AR" altLang="es-AR" sz="3100" b="1" dirty="0" smtClean="0"/>
              <a:t>Delimitación del riesgo y cláusula abusiva</a:t>
            </a:r>
            <a:endParaRPr lang="es-AR" altLang="es-AR" sz="3600" b="1" dirty="0" smtClean="0"/>
          </a:p>
        </p:txBody>
      </p:sp>
      <p:sp>
        <p:nvSpPr>
          <p:cNvPr id="68611" name="2 Marcador de contenido"/>
          <p:cNvSpPr>
            <a:spLocks noGrp="1"/>
          </p:cNvSpPr>
          <p:nvPr>
            <p:ph idx="1"/>
          </p:nvPr>
        </p:nvSpPr>
        <p:spPr>
          <a:xfrm>
            <a:off x="539552" y="2198051"/>
            <a:ext cx="8136904" cy="4543317"/>
          </a:xfrm>
        </p:spPr>
        <p:txBody>
          <a:bodyPr/>
          <a:lstStyle/>
          <a:p>
            <a:pPr algn="just" eaLnBrk="1" hangingPunct="1"/>
            <a:r>
              <a:rPr lang="es-AR" altLang="es-AR" sz="2800" b="1" dirty="0" smtClean="0">
                <a:solidFill>
                  <a:schemeClr val="accent2"/>
                </a:solidFill>
              </a:rPr>
              <a:t>La delimitación del riesgo integra el objeto del contrato y, por tanto, no podría ser considerada como cláusula abusiva, ya que son las partes quienes acuerdan sobre el objeto de la contratación.</a:t>
            </a:r>
          </a:p>
          <a:p>
            <a:pPr algn="just" eaLnBrk="1" hangingPunct="1"/>
            <a:r>
              <a:rPr lang="es-AR" altLang="es-AR" sz="2800" b="1" dirty="0" smtClean="0">
                <a:solidFill>
                  <a:schemeClr val="tx2"/>
                </a:solidFill>
              </a:rPr>
              <a:t>Por ej., no podría considerarse abusiva la cláusula por la que en el seguro automotor se cubre sólo la responsabilidad civil hacia terceros y no contra todo riesgo (</a:t>
            </a:r>
            <a:r>
              <a:rPr lang="es-AR" altLang="es-AR" sz="2800" b="1" dirty="0" smtClean="0">
                <a:solidFill>
                  <a:schemeClr val="tx2"/>
                </a:solidFill>
              </a:rPr>
              <a:t>Vázquez </a:t>
            </a:r>
            <a:r>
              <a:rPr lang="es-AR" altLang="es-AR" sz="2800" b="1" dirty="0" err="1" smtClean="0">
                <a:solidFill>
                  <a:schemeClr val="tx2"/>
                </a:solidFill>
              </a:rPr>
              <a:t>Ferreyra</a:t>
            </a:r>
            <a:r>
              <a:rPr lang="es-AR" altLang="es-AR" sz="2800" b="1" dirty="0" smtClean="0">
                <a:solidFill>
                  <a:schemeClr val="tx2"/>
                </a:solidFill>
              </a:rPr>
              <a:t>).</a:t>
            </a:r>
          </a:p>
        </p:txBody>
      </p:sp>
    </p:spTree>
    <p:extLst>
      <p:ext uri="{BB962C8B-B14F-4D97-AF65-F5344CB8AC3E}">
        <p14:creationId xmlns:p14="http://schemas.microsoft.com/office/powerpoint/2010/main" val="431432902"/>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600" b="1" dirty="0" smtClean="0">
                <a:solidFill>
                  <a:schemeClr val="accent1"/>
                </a:solidFill>
              </a:rPr>
              <a:t>Cláusulas abusivas. Límites</a:t>
            </a:r>
            <a:endParaRPr lang="es-ES" sz="3600" b="1" dirty="0">
              <a:solidFill>
                <a:schemeClr val="accent1"/>
              </a:solidFill>
            </a:endParaRPr>
          </a:p>
        </p:txBody>
      </p:sp>
      <p:sp>
        <p:nvSpPr>
          <p:cNvPr id="3" name="Marcador de contenido 2"/>
          <p:cNvSpPr>
            <a:spLocks noGrp="1"/>
          </p:cNvSpPr>
          <p:nvPr>
            <p:ph idx="1"/>
          </p:nvPr>
        </p:nvSpPr>
        <p:spPr>
          <a:xfrm>
            <a:off x="611560" y="2348879"/>
            <a:ext cx="8064896" cy="3670921"/>
          </a:xfrm>
        </p:spPr>
        <p:txBody>
          <a:bodyPr>
            <a:noAutofit/>
          </a:bodyPr>
          <a:lstStyle/>
          <a:p>
            <a:pPr marL="0" indent="0" algn="just">
              <a:buNone/>
            </a:pPr>
            <a:r>
              <a:rPr lang="es-AR" sz="3200" dirty="0" smtClean="0"/>
              <a:t>El </a:t>
            </a:r>
            <a:r>
              <a:rPr lang="es-AR" sz="3200" dirty="0" err="1" smtClean="0"/>
              <a:t>CCyCN</a:t>
            </a:r>
            <a:r>
              <a:rPr lang="es-AR" sz="3200" dirty="0" smtClean="0"/>
              <a:t> con </a:t>
            </a:r>
            <a:r>
              <a:rPr lang="es-AR" sz="3200" dirty="0"/>
              <a:t>acierto </a:t>
            </a:r>
            <a:r>
              <a:rPr lang="es-AR" sz="3200" dirty="0" smtClean="0"/>
              <a:t>establece </a:t>
            </a:r>
            <a:r>
              <a:rPr lang="es-AR" sz="3200" dirty="0"/>
              <a:t>que </a:t>
            </a:r>
            <a:r>
              <a:rPr lang="es-AR" sz="3200" b="1" dirty="0">
                <a:solidFill>
                  <a:schemeClr val="accent1"/>
                </a:solidFill>
              </a:rPr>
              <a:t>no pueden ser declaradas abusivas las cláusulas relativas a la relación entre el precio y el bien o el servicio procurado y las que reflejen disposiciones vigentes en tratados internacionales o en normas legales imperativas</a:t>
            </a:r>
            <a:r>
              <a:rPr lang="es-AR" sz="3200" b="1" dirty="0"/>
              <a:t> </a:t>
            </a:r>
            <a:r>
              <a:rPr lang="es-AR" sz="3200" dirty="0"/>
              <a:t>(art. 1121).</a:t>
            </a:r>
            <a:r>
              <a:rPr lang="es-ES_tradnl" sz="3200" dirty="0"/>
              <a:t> </a:t>
            </a:r>
            <a:endParaRPr lang="es-ES" sz="3200" dirty="0"/>
          </a:p>
        </p:txBody>
      </p:sp>
    </p:spTree>
    <p:extLst>
      <p:ext uri="{BB962C8B-B14F-4D97-AF65-F5344CB8AC3E}">
        <p14:creationId xmlns:p14="http://schemas.microsoft.com/office/powerpoint/2010/main" val="2376835723"/>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701824"/>
            <a:ext cx="8229600" cy="1143000"/>
          </a:xfrm>
        </p:spPr>
        <p:txBody>
          <a:bodyPr>
            <a:normAutofit/>
          </a:bodyPr>
          <a:lstStyle/>
          <a:p>
            <a:r>
              <a:rPr lang="es-ES" sz="3600" b="1" dirty="0" smtClean="0"/>
              <a:t>Nulidad de los límites del Mercosur</a:t>
            </a:r>
            <a:endParaRPr lang="es-ES" sz="3600" b="1" dirty="0"/>
          </a:p>
        </p:txBody>
      </p:sp>
      <p:sp>
        <p:nvSpPr>
          <p:cNvPr id="3" name="Marcador de contenido 2"/>
          <p:cNvSpPr>
            <a:spLocks noGrp="1"/>
          </p:cNvSpPr>
          <p:nvPr>
            <p:ph idx="1"/>
          </p:nvPr>
        </p:nvSpPr>
        <p:spPr>
          <a:xfrm>
            <a:off x="179512" y="2060848"/>
            <a:ext cx="8856984" cy="5544616"/>
          </a:xfrm>
        </p:spPr>
        <p:txBody>
          <a:bodyPr>
            <a:noAutofit/>
          </a:bodyPr>
          <a:lstStyle/>
          <a:p>
            <a:pPr marL="0" indent="0" algn="just">
              <a:buNone/>
            </a:pPr>
            <a:r>
              <a:rPr lang="es-AR" sz="1900" b="1" i="1" dirty="0">
                <a:solidFill>
                  <a:schemeClr val="accent1"/>
                </a:solidFill>
              </a:rPr>
              <a:t>“…</a:t>
            </a:r>
            <a:r>
              <a:rPr lang="es-AR" sz="1900" b="1" i="1" dirty="0">
                <a:solidFill>
                  <a:schemeClr val="accent2"/>
                </a:solidFill>
              </a:rPr>
              <a:t>la disposición citada excluye de la cobertura de riesgos de la Póliza del Mercosur, a los daños que sufrieran las personas transportadas en el vehículo</a:t>
            </a:r>
            <a:r>
              <a:rPr lang="es-AR" sz="1900" b="1" i="1" dirty="0">
                <a:solidFill>
                  <a:schemeClr val="accent5">
                    <a:lumMod val="50000"/>
                  </a:schemeClr>
                </a:solidFill>
              </a:rPr>
              <a:t>.</a:t>
            </a:r>
            <a:r>
              <a:rPr lang="es-AR" sz="1900" i="1" dirty="0">
                <a:solidFill>
                  <a:schemeClr val="accent5">
                    <a:lumMod val="50000"/>
                  </a:schemeClr>
                </a:solidFill>
              </a:rPr>
              <a:t> </a:t>
            </a:r>
            <a:r>
              <a:rPr lang="es-AR" sz="1900" b="1" i="1" dirty="0">
                <a:solidFill>
                  <a:schemeClr val="accent5">
                    <a:lumMod val="50000"/>
                  </a:schemeClr>
                </a:solidFill>
              </a:rPr>
              <a:t>Cabe tener presente que tales disposiciones no constituyen una limitación de responsabilidad, sino que importan una extensión de la cobertura contratada en el país, que opera de forma automática en las condiciones y con el alcance establecidos por el acuerdo internaciona</a:t>
            </a:r>
            <a:r>
              <a:rPr lang="es-AR" sz="1900" i="1" dirty="0">
                <a:solidFill>
                  <a:schemeClr val="accent5">
                    <a:lumMod val="50000"/>
                  </a:schemeClr>
                </a:solidFill>
              </a:rPr>
              <a:t>l</a:t>
            </a:r>
            <a:r>
              <a:rPr lang="es-AR" sz="1900" i="1" dirty="0">
                <a:solidFill>
                  <a:schemeClr val="accent1"/>
                </a:solidFill>
              </a:rPr>
              <a:t>. </a:t>
            </a:r>
            <a:r>
              <a:rPr lang="es-AR" sz="1900" b="1" i="1" dirty="0">
                <a:solidFill>
                  <a:schemeClr val="accent2"/>
                </a:solidFill>
              </a:rPr>
              <a:t>Que el a quo prescindió de dicha normativa con solo apoyo en circunstancias fácticas y de derecho común</a:t>
            </a:r>
            <a:r>
              <a:rPr lang="es-AR" sz="1900" b="1" i="1" dirty="0">
                <a:solidFill>
                  <a:schemeClr val="accent1"/>
                </a:solidFill>
              </a:rPr>
              <a:t>, </a:t>
            </a:r>
            <a:r>
              <a:rPr lang="es-AR" sz="1900" b="1" i="1" dirty="0">
                <a:solidFill>
                  <a:schemeClr val="accent5">
                    <a:lumMod val="50000"/>
                  </a:schemeClr>
                </a:solidFill>
              </a:rPr>
              <a:t>lo que importa desconocimiento de los compromisos asumidos por el país en el ámbito del Mercosur</a:t>
            </a:r>
            <a:r>
              <a:rPr lang="es-AR" sz="1900" i="1" dirty="0">
                <a:solidFill>
                  <a:schemeClr val="accent2"/>
                </a:solidFill>
              </a:rPr>
              <a:t>, </a:t>
            </a:r>
            <a:r>
              <a:rPr lang="es-AR" sz="1900" b="1" i="1" dirty="0">
                <a:solidFill>
                  <a:schemeClr val="accent2"/>
                </a:solidFill>
              </a:rPr>
              <a:t>a la vez que coloca a las compañías aseguradoras de la República Argentina en desigualdad de condiciones respecto de las domiciliadas en otros estados parte, contraviniendo de tal modo los propios objetivos de las resoluciones adoptadas por el Grupo Mercado Común del Mercosur…</a:t>
            </a:r>
            <a:r>
              <a:rPr lang="es-AR" sz="1900" b="1" i="1" dirty="0" smtClean="0">
                <a:solidFill>
                  <a:schemeClr val="accent2"/>
                </a:solidFill>
              </a:rPr>
              <a:t>”</a:t>
            </a:r>
            <a:r>
              <a:rPr lang="es-AR" sz="1900" b="1" i="1" dirty="0">
                <a:solidFill>
                  <a:schemeClr val="accent2"/>
                </a:solidFill>
              </a:rPr>
              <a:t> </a:t>
            </a:r>
            <a:r>
              <a:rPr lang="es-AR" sz="1900" b="1" i="1" dirty="0" smtClean="0">
                <a:solidFill>
                  <a:schemeClr val="accent2"/>
                </a:solidFill>
              </a:rPr>
              <a:t>(voto de la Dra. Highton de Nolasco, </a:t>
            </a:r>
            <a:r>
              <a:rPr lang="es-ES_tradnl" sz="1900" b="1" dirty="0" smtClean="0">
                <a:solidFill>
                  <a:schemeClr val="accent2"/>
                </a:solidFill>
              </a:rPr>
              <a:t>CSJN</a:t>
            </a:r>
            <a:r>
              <a:rPr lang="es-ES_tradnl" sz="1900" b="1" dirty="0">
                <a:solidFill>
                  <a:schemeClr val="accent2"/>
                </a:solidFill>
              </a:rPr>
              <a:t>, 04.09.12, Fernández, Liliana Mónica y </a:t>
            </a:r>
            <a:r>
              <a:rPr lang="es-ES_tradnl" sz="1900" b="1" dirty="0" err="1">
                <a:solidFill>
                  <a:schemeClr val="accent2"/>
                </a:solidFill>
              </a:rPr>
              <a:t>ots</a:t>
            </a:r>
            <a:r>
              <a:rPr lang="es-ES_tradnl" sz="1900" b="1" dirty="0">
                <a:solidFill>
                  <a:schemeClr val="accent2"/>
                </a:solidFill>
              </a:rPr>
              <a:t>. c/ </a:t>
            </a:r>
            <a:r>
              <a:rPr lang="es-ES_tradnl" sz="1900" b="1" dirty="0" err="1">
                <a:solidFill>
                  <a:schemeClr val="accent2"/>
                </a:solidFill>
              </a:rPr>
              <a:t>Bonavera</a:t>
            </a:r>
            <a:r>
              <a:rPr lang="es-ES_tradnl" sz="1900" b="1" dirty="0">
                <a:solidFill>
                  <a:schemeClr val="accent2"/>
                </a:solidFill>
              </a:rPr>
              <a:t>, Walter Oscar y </a:t>
            </a:r>
            <a:r>
              <a:rPr lang="es-ES_tradnl" sz="1900" b="1" dirty="0" err="1">
                <a:solidFill>
                  <a:schemeClr val="accent2"/>
                </a:solidFill>
              </a:rPr>
              <a:t>ots</a:t>
            </a:r>
            <a:r>
              <a:rPr lang="es-ES_tradnl" sz="1900" b="1" dirty="0">
                <a:solidFill>
                  <a:schemeClr val="accent2"/>
                </a:solidFill>
              </a:rPr>
              <a:t>. s/ daños y perjuicios”, La Ley online, AR/JUR/52357/</a:t>
            </a:r>
            <a:r>
              <a:rPr lang="es-ES_tradnl" sz="1900" b="1" dirty="0" smtClean="0">
                <a:solidFill>
                  <a:schemeClr val="accent2"/>
                </a:solidFill>
              </a:rPr>
              <a:t>2012).</a:t>
            </a:r>
            <a:endParaRPr lang="es-ES_tradnl" sz="1900" b="1" dirty="0">
              <a:solidFill>
                <a:schemeClr val="accent2"/>
              </a:solidFill>
            </a:endParaRPr>
          </a:p>
        </p:txBody>
      </p:sp>
    </p:spTree>
    <p:extLst>
      <p:ext uri="{BB962C8B-B14F-4D97-AF65-F5344CB8AC3E}">
        <p14:creationId xmlns:p14="http://schemas.microsoft.com/office/powerpoint/2010/main" val="1307525918"/>
      </p:ext>
    </p:extLst>
  </p:cSld>
  <p:clrMapOvr>
    <a:masterClrMapping/>
  </p:clrMapOvr>
  <p:transition spd="slow">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a de reuniones Io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Sala de reuniones 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la de reuniones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EC7F02AD-9687-440F-A9DF-FAA6F22270D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1834</TotalTime>
  <Words>7791</Words>
  <Application>Microsoft Office PowerPoint</Application>
  <PresentationFormat>Presentación en pantalla (4:3)</PresentationFormat>
  <Paragraphs>152</Paragraphs>
  <Slides>52</Slides>
  <Notes>1</Notes>
  <HiddenSlides>0</HiddenSlides>
  <MMClips>0</MMClips>
  <ScaleCrop>false</ScaleCrop>
  <HeadingPairs>
    <vt:vector size="4" baseType="variant">
      <vt:variant>
        <vt:lpstr>Tema</vt:lpstr>
      </vt:variant>
      <vt:variant>
        <vt:i4>1</vt:i4>
      </vt:variant>
      <vt:variant>
        <vt:lpstr>Títulos de diapositiva</vt:lpstr>
      </vt:variant>
      <vt:variant>
        <vt:i4>52</vt:i4>
      </vt:variant>
    </vt:vector>
  </HeadingPairs>
  <TitlesOfParts>
    <vt:vector size="53" baseType="lpstr">
      <vt:lpstr>Sala de reuniones Ion</vt:lpstr>
      <vt:lpstr>Límites económicos del seguro</vt:lpstr>
      <vt:lpstr>La finalidad resarcitoria del seguro</vt:lpstr>
      <vt:lpstr>El principio indemnizatorio</vt:lpstr>
      <vt:lpstr>Las particularidades del principio indemnizatorio en el SRC</vt:lpstr>
      <vt:lpstr>Distinción entre cláusula limitativa y delimitadora del riesgo asegurado</vt:lpstr>
      <vt:lpstr>Distinción entre cláusula limitativa y delimitadora del riesgo asegurado. Cont.</vt:lpstr>
      <vt:lpstr>Delimitación del riesgo y cláusula abusiva</vt:lpstr>
      <vt:lpstr>Cláusulas abusivas. Límites</vt:lpstr>
      <vt:lpstr>Nulidad de los límites del Mercosur</vt:lpstr>
      <vt:lpstr>Cláusulas limitativas y delimitación del riesgo asegurado. Límites</vt:lpstr>
      <vt:lpstr>Los intereses y las costas. La regla proporcional</vt:lpstr>
      <vt:lpstr>La suma asegurada como límite de la obligación del asegurador</vt:lpstr>
      <vt:lpstr>La jurisprudencia de la Corte</vt:lpstr>
      <vt:lpstr>La oponibilidad de la franquicia</vt:lpstr>
      <vt:lpstr>La excepción: la irrazonabilidad</vt:lpstr>
      <vt:lpstr>La nulidad de una franquicia irrazonable en el fallo “Ortega”</vt:lpstr>
      <vt:lpstr>Fallo “Ortega”…Cont.</vt:lpstr>
      <vt:lpstr>La considerada insuficiencia de la suma asegurada</vt:lpstr>
      <vt:lpstr>Sub-límites. Nulidad</vt:lpstr>
      <vt:lpstr>El precedente de la CSJN “Flores”</vt:lpstr>
      <vt:lpstr>El precedente de la CSJN: “Flores”. Cont.</vt:lpstr>
      <vt:lpstr>El precedente de la CSJN: “Flores”. Cont.</vt:lpstr>
      <vt:lpstr>El precedente de la CSJN: “Flores”. Cont.</vt:lpstr>
      <vt:lpstr>El precedente de la CSJN: “Flores”. Cont.</vt:lpstr>
      <vt:lpstr>El precedente de la CSJN: “Flores”. Cont.</vt:lpstr>
      <vt:lpstr>El precedente de la CSJN: Aimar del 28.04.18</vt:lpstr>
      <vt:lpstr>La obligación del asegurador como una obligación de dar sumas de dinero</vt:lpstr>
      <vt:lpstr>Obligaciones de dinero vs. de valor</vt:lpstr>
      <vt:lpstr>Prohibición de actualización frente a la inflación</vt:lpstr>
      <vt:lpstr>La CSJN validó su constitucionalidad</vt:lpstr>
      <vt:lpstr>CSJN: actualización no, adecuación si</vt:lpstr>
      <vt:lpstr>Los intereses como respuesta a  al problema de la inflación</vt:lpstr>
      <vt:lpstr>Los límites de la tasa de interés</vt:lpstr>
      <vt:lpstr>Condena a valores actuales, intereses a tasa pura</vt:lpstr>
      <vt:lpstr>La inflación y su afectación en seguros. La historia</vt:lpstr>
      <vt:lpstr>La decisión de la SCJBs.As.</vt:lpstr>
      <vt:lpstr>La decisión de la SCJ Bs.As. Cont.</vt:lpstr>
      <vt:lpstr>La adecuación según la variación del precio de la prima</vt:lpstr>
      <vt:lpstr>La decisión de algunas salas de la Cámara Civil de Capital</vt:lpstr>
      <vt:lpstr>La decisión de algunas salas de la Cámara Civil de Capital</vt:lpstr>
      <vt:lpstr>La decisión de la Sala C de la Cámara Comercial en seguros de daños</vt:lpstr>
      <vt:lpstr>En sentido contrario, la Sala D de la CNComercial</vt:lpstr>
      <vt:lpstr>La decisión de la Sala C de la Cámara Comercial en seguros de vida</vt:lpstr>
      <vt:lpstr>Lo decidido por la Cámara de Viedma</vt:lpstr>
      <vt:lpstr>Lo decidido por la SCJ Río Negro</vt:lpstr>
      <vt:lpstr>Cómo crear predictibilidad: opinión del Dr. Rosekrantz en el coloquio de Idea</vt:lpstr>
      <vt:lpstr>Qué hacer?</vt:lpstr>
      <vt:lpstr>El Proyecto presentado por la Comisión de Reformas al CCyCN creada por el decreto 182/2018</vt:lpstr>
      <vt:lpstr>La propuesta presentada por el Diputado Pablo Tonelli en materia de Seguro Obligatorio Automotor</vt:lpstr>
      <vt:lpstr>La propuesta SAO. Cont.</vt:lpstr>
      <vt:lpstr>La propuesta SAO. Cont.</vt:lpstr>
      <vt:lpstr>FIN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XIV CONGRESO DEL COMITÉ IBOEROLATINOAMERICANO DE AIDA – CILA</dc:title>
  <dc:creator>Compiani</dc:creator>
  <cp:lastModifiedBy>COMPIANI Fabiana</cp:lastModifiedBy>
  <cp:revision>125</cp:revision>
  <dcterms:created xsi:type="dcterms:W3CDTF">2017-04-24T19:18:56Z</dcterms:created>
  <dcterms:modified xsi:type="dcterms:W3CDTF">2020-06-30T21:03:19Z</dcterms:modified>
</cp:coreProperties>
</file>