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1"/>
  </p:sldMasterIdLst>
  <p:notesMasterIdLst>
    <p:notesMasterId r:id="rId39"/>
  </p:notesMasterIdLst>
  <p:sldIdLst>
    <p:sldId id="256" r:id="rId2"/>
    <p:sldId id="835" r:id="rId3"/>
    <p:sldId id="836" r:id="rId4"/>
    <p:sldId id="449" r:id="rId5"/>
    <p:sldId id="450" r:id="rId6"/>
    <p:sldId id="582" r:id="rId7"/>
    <p:sldId id="410" r:id="rId8"/>
    <p:sldId id="411" r:id="rId9"/>
    <p:sldId id="412" r:id="rId10"/>
    <p:sldId id="413" r:id="rId11"/>
    <p:sldId id="425" r:id="rId12"/>
    <p:sldId id="426" r:id="rId13"/>
    <p:sldId id="417" r:id="rId14"/>
    <p:sldId id="590" r:id="rId15"/>
    <p:sldId id="418" r:id="rId16"/>
    <p:sldId id="583" r:id="rId17"/>
    <p:sldId id="584" r:id="rId18"/>
    <p:sldId id="420" r:id="rId19"/>
    <p:sldId id="365" r:id="rId20"/>
    <p:sldId id="421" r:id="rId21"/>
    <p:sldId id="422" r:id="rId22"/>
    <p:sldId id="423" r:id="rId23"/>
    <p:sldId id="424" r:id="rId24"/>
    <p:sldId id="452" r:id="rId25"/>
    <p:sldId id="453" r:id="rId26"/>
    <p:sldId id="454" r:id="rId27"/>
    <p:sldId id="833" r:id="rId28"/>
    <p:sldId id="834" r:id="rId29"/>
    <p:sldId id="645" r:id="rId30"/>
    <p:sldId id="648" r:id="rId31"/>
    <p:sldId id="646" r:id="rId32"/>
    <p:sldId id="647" r:id="rId33"/>
    <p:sldId id="562" r:id="rId34"/>
    <p:sldId id="563" r:id="rId35"/>
    <p:sldId id="451" r:id="rId36"/>
    <p:sldId id="837" r:id="rId37"/>
    <p:sldId id="480" r:id="rId38"/>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CCC6AE-7295-402F-9434-CDF77640733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2F48959-8DFC-4D42-B734-7FD65EA09589}">
      <dgm:prSet custT="1"/>
      <dgm:spPr/>
      <dgm:t>
        <a:bodyPr/>
        <a:lstStyle/>
        <a:p>
          <a:pPr algn="just"/>
          <a:r>
            <a:rPr lang="es-AR" sz="2000" b="1" i="0" dirty="0"/>
            <a:t>El principio general es que se encuentran cubiertos todos los siniestros que no se encuentran excluidos.</a:t>
          </a:r>
          <a:endParaRPr lang="en-US" sz="2000" dirty="0"/>
        </a:p>
      </dgm:t>
    </dgm:pt>
    <dgm:pt modelId="{1EB34D07-9EC5-40BA-AF20-41153B47825B}" type="parTrans" cxnId="{819AC433-4910-4B36-8122-6069055287B2}">
      <dgm:prSet/>
      <dgm:spPr/>
      <dgm:t>
        <a:bodyPr/>
        <a:lstStyle/>
        <a:p>
          <a:endParaRPr lang="en-US"/>
        </a:p>
      </dgm:t>
    </dgm:pt>
    <dgm:pt modelId="{5B0C63BB-F6D5-4466-B6EF-ED25869D7496}" type="sibTrans" cxnId="{819AC433-4910-4B36-8122-6069055287B2}">
      <dgm:prSet/>
      <dgm:spPr/>
      <dgm:t>
        <a:bodyPr/>
        <a:lstStyle/>
        <a:p>
          <a:endParaRPr lang="en-US"/>
        </a:p>
      </dgm:t>
    </dgm:pt>
    <dgm:pt modelId="{96D4D3BD-0763-4939-99F4-C10FBBE03B34}">
      <dgm:prSet custT="1"/>
      <dgm:spPr/>
      <dgm:t>
        <a:bodyPr/>
        <a:lstStyle/>
        <a:p>
          <a:pPr algn="just"/>
          <a:r>
            <a:rPr lang="es-ES" sz="1600" b="1" i="0" dirty="0"/>
            <a:t>Art. 530 CC de Chile. “</a:t>
          </a:r>
          <a:r>
            <a:rPr lang="es-ES" sz="1600" b="1" i="1" dirty="0"/>
            <a:t>Riesgos que asume el asegurador. El asegurador responde de los riesgos descritos en la póliza, con excepción de las situaciones expresamente excluidas por ella. A falta de estipulación, el asegurador responde de todos los riesgos que por su naturaleza correspondan, salvo los excluidos por la ley”</a:t>
          </a:r>
          <a:r>
            <a:rPr lang="es-ES" sz="1600" b="1" i="0" dirty="0"/>
            <a:t>.</a:t>
          </a:r>
          <a:endParaRPr lang="en-US" sz="1600" dirty="0"/>
        </a:p>
      </dgm:t>
    </dgm:pt>
    <dgm:pt modelId="{58452C4D-9539-43B0-A27F-6E4701044CEA}" type="parTrans" cxnId="{231EF88F-F6D7-4078-8AB1-CBBBE33D7327}">
      <dgm:prSet/>
      <dgm:spPr/>
      <dgm:t>
        <a:bodyPr/>
        <a:lstStyle/>
        <a:p>
          <a:endParaRPr lang="en-US"/>
        </a:p>
      </dgm:t>
    </dgm:pt>
    <dgm:pt modelId="{3C1CCEE6-F5ED-42C1-9710-FB7199537AAB}" type="sibTrans" cxnId="{231EF88F-F6D7-4078-8AB1-CBBBE33D7327}">
      <dgm:prSet/>
      <dgm:spPr/>
      <dgm:t>
        <a:bodyPr/>
        <a:lstStyle/>
        <a:p>
          <a:endParaRPr lang="en-US"/>
        </a:p>
      </dgm:t>
    </dgm:pt>
    <dgm:pt modelId="{C2784C7C-C6E3-4C03-9307-3B1E94443A8A}">
      <dgm:prSet custT="1"/>
      <dgm:spPr/>
      <dgm:t>
        <a:bodyPr/>
        <a:lstStyle/>
        <a:p>
          <a:pPr algn="just"/>
          <a:r>
            <a:rPr lang="es-AR" sz="2000" b="1" i="0" dirty="0"/>
            <a:t>La excepción se verifica con relación a los siniestros excluidos por las normas legales imperativas (art. 70 Ley de Seguros).</a:t>
          </a:r>
          <a:endParaRPr lang="en-US" sz="2000" dirty="0"/>
        </a:p>
      </dgm:t>
    </dgm:pt>
    <dgm:pt modelId="{6A5912D4-9228-4068-8945-28AAFBAA12B0}" type="parTrans" cxnId="{690003A7-5F54-4916-AF1E-14148E481AF6}">
      <dgm:prSet/>
      <dgm:spPr/>
      <dgm:t>
        <a:bodyPr/>
        <a:lstStyle/>
        <a:p>
          <a:endParaRPr lang="en-US"/>
        </a:p>
      </dgm:t>
    </dgm:pt>
    <dgm:pt modelId="{CEFB69EE-1CE3-487A-87F0-CA77D79E5321}" type="sibTrans" cxnId="{690003A7-5F54-4916-AF1E-14148E481AF6}">
      <dgm:prSet/>
      <dgm:spPr/>
      <dgm:t>
        <a:bodyPr/>
        <a:lstStyle/>
        <a:p>
          <a:endParaRPr lang="en-US"/>
        </a:p>
      </dgm:t>
    </dgm:pt>
    <dgm:pt modelId="{A94E1AA0-4640-4BAE-B502-E7B66CD845EC}" type="pres">
      <dgm:prSet presAssocID="{20CCC6AE-7295-402F-9434-CDF776407334}" presName="linear" presStyleCnt="0">
        <dgm:presLayoutVars>
          <dgm:animLvl val="lvl"/>
          <dgm:resizeHandles val="exact"/>
        </dgm:presLayoutVars>
      </dgm:prSet>
      <dgm:spPr/>
    </dgm:pt>
    <dgm:pt modelId="{B27A309E-62F9-43E5-A63F-7C750F23D39D}" type="pres">
      <dgm:prSet presAssocID="{12F48959-8DFC-4D42-B734-7FD65EA09589}" presName="parentText" presStyleLbl="node1" presStyleIdx="0" presStyleCnt="3">
        <dgm:presLayoutVars>
          <dgm:chMax val="0"/>
          <dgm:bulletEnabled val="1"/>
        </dgm:presLayoutVars>
      </dgm:prSet>
      <dgm:spPr/>
    </dgm:pt>
    <dgm:pt modelId="{608D40FE-FF87-43EC-A1CA-8811EE56662A}" type="pres">
      <dgm:prSet presAssocID="{5B0C63BB-F6D5-4466-B6EF-ED25869D7496}" presName="spacer" presStyleCnt="0"/>
      <dgm:spPr/>
    </dgm:pt>
    <dgm:pt modelId="{78D8E0C2-3133-46C9-9D2F-A5B0F7448A19}" type="pres">
      <dgm:prSet presAssocID="{96D4D3BD-0763-4939-99F4-C10FBBE03B34}" presName="parentText" presStyleLbl="node1" presStyleIdx="1" presStyleCnt="3">
        <dgm:presLayoutVars>
          <dgm:chMax val="0"/>
          <dgm:bulletEnabled val="1"/>
        </dgm:presLayoutVars>
      </dgm:prSet>
      <dgm:spPr/>
    </dgm:pt>
    <dgm:pt modelId="{80A51628-8A2F-470A-A083-E591A852217D}" type="pres">
      <dgm:prSet presAssocID="{3C1CCEE6-F5ED-42C1-9710-FB7199537AAB}" presName="spacer" presStyleCnt="0"/>
      <dgm:spPr/>
    </dgm:pt>
    <dgm:pt modelId="{00D5416F-3381-414A-89E4-AD37A04342C8}" type="pres">
      <dgm:prSet presAssocID="{C2784C7C-C6E3-4C03-9307-3B1E94443A8A}" presName="parentText" presStyleLbl="node1" presStyleIdx="2" presStyleCnt="3" custLinFactY="-2333" custLinFactNeighborX="-198" custLinFactNeighborY="-100000">
        <dgm:presLayoutVars>
          <dgm:chMax val="0"/>
          <dgm:bulletEnabled val="1"/>
        </dgm:presLayoutVars>
      </dgm:prSet>
      <dgm:spPr/>
    </dgm:pt>
  </dgm:ptLst>
  <dgm:cxnLst>
    <dgm:cxn modelId="{AE068619-B4FA-42D4-983B-2F8619FAE867}" type="presOf" srcId="{C2784C7C-C6E3-4C03-9307-3B1E94443A8A}" destId="{00D5416F-3381-414A-89E4-AD37A04342C8}" srcOrd="0" destOrd="0" presId="urn:microsoft.com/office/officeart/2005/8/layout/vList2"/>
    <dgm:cxn modelId="{819AC433-4910-4B36-8122-6069055287B2}" srcId="{20CCC6AE-7295-402F-9434-CDF776407334}" destId="{12F48959-8DFC-4D42-B734-7FD65EA09589}" srcOrd="0" destOrd="0" parTransId="{1EB34D07-9EC5-40BA-AF20-41153B47825B}" sibTransId="{5B0C63BB-F6D5-4466-B6EF-ED25869D7496}"/>
    <dgm:cxn modelId="{A5200458-4329-46DE-86CD-3D1F084401C0}" type="presOf" srcId="{20CCC6AE-7295-402F-9434-CDF776407334}" destId="{A94E1AA0-4640-4BAE-B502-E7B66CD845EC}" srcOrd="0" destOrd="0" presId="urn:microsoft.com/office/officeart/2005/8/layout/vList2"/>
    <dgm:cxn modelId="{231EF88F-F6D7-4078-8AB1-CBBBE33D7327}" srcId="{20CCC6AE-7295-402F-9434-CDF776407334}" destId="{96D4D3BD-0763-4939-99F4-C10FBBE03B34}" srcOrd="1" destOrd="0" parTransId="{58452C4D-9539-43B0-A27F-6E4701044CEA}" sibTransId="{3C1CCEE6-F5ED-42C1-9710-FB7199537AAB}"/>
    <dgm:cxn modelId="{690003A7-5F54-4916-AF1E-14148E481AF6}" srcId="{20CCC6AE-7295-402F-9434-CDF776407334}" destId="{C2784C7C-C6E3-4C03-9307-3B1E94443A8A}" srcOrd="2" destOrd="0" parTransId="{6A5912D4-9228-4068-8945-28AAFBAA12B0}" sibTransId="{CEFB69EE-1CE3-487A-87F0-CA77D79E5321}"/>
    <dgm:cxn modelId="{DE092AD4-7584-4171-BEB1-349A7A05C071}" type="presOf" srcId="{96D4D3BD-0763-4939-99F4-C10FBBE03B34}" destId="{78D8E0C2-3133-46C9-9D2F-A5B0F7448A19}" srcOrd="0" destOrd="0" presId="urn:microsoft.com/office/officeart/2005/8/layout/vList2"/>
    <dgm:cxn modelId="{585DCFEF-3830-459F-9CAD-DD6C9B41AC38}" type="presOf" srcId="{12F48959-8DFC-4D42-B734-7FD65EA09589}" destId="{B27A309E-62F9-43E5-A63F-7C750F23D39D}" srcOrd="0" destOrd="0" presId="urn:microsoft.com/office/officeart/2005/8/layout/vList2"/>
    <dgm:cxn modelId="{8289EFFE-69F6-475F-A62D-56252180ECA4}" type="presParOf" srcId="{A94E1AA0-4640-4BAE-B502-E7B66CD845EC}" destId="{B27A309E-62F9-43E5-A63F-7C750F23D39D}" srcOrd="0" destOrd="0" presId="urn:microsoft.com/office/officeart/2005/8/layout/vList2"/>
    <dgm:cxn modelId="{D9C3306C-42F4-443F-B3F6-2D33F8D18350}" type="presParOf" srcId="{A94E1AA0-4640-4BAE-B502-E7B66CD845EC}" destId="{608D40FE-FF87-43EC-A1CA-8811EE56662A}" srcOrd="1" destOrd="0" presId="urn:microsoft.com/office/officeart/2005/8/layout/vList2"/>
    <dgm:cxn modelId="{D5B087AB-0CC2-4CA9-9D89-2799515B0620}" type="presParOf" srcId="{A94E1AA0-4640-4BAE-B502-E7B66CD845EC}" destId="{78D8E0C2-3133-46C9-9D2F-A5B0F7448A19}" srcOrd="2" destOrd="0" presId="urn:microsoft.com/office/officeart/2005/8/layout/vList2"/>
    <dgm:cxn modelId="{C575D5D9-15ED-4D26-AFED-2EDC0F2E3F8C}" type="presParOf" srcId="{A94E1AA0-4640-4BAE-B502-E7B66CD845EC}" destId="{80A51628-8A2F-470A-A083-E591A852217D}" srcOrd="3" destOrd="0" presId="urn:microsoft.com/office/officeart/2005/8/layout/vList2"/>
    <dgm:cxn modelId="{B99F7C4C-356A-4656-835E-5B78E61FD080}" type="presParOf" srcId="{A94E1AA0-4640-4BAE-B502-E7B66CD845EC}" destId="{00D5416F-3381-414A-89E4-AD37A04342C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3C4992-2555-4E2B-B833-A7ED2FD1ACBB}"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11CC28D7-9F5E-44E3-8420-F0A337ED6EA8}">
      <dgm:prSet/>
      <dgm:spPr/>
      <dgm:t>
        <a:bodyPr/>
        <a:lstStyle/>
        <a:p>
          <a:r>
            <a:rPr lang="es-AR" b="1" dirty="0"/>
            <a:t>El CCyCN argentino de 2012 establece:</a:t>
          </a:r>
          <a:endParaRPr lang="en-US" dirty="0"/>
        </a:p>
      </dgm:t>
    </dgm:pt>
    <dgm:pt modelId="{706683A1-AE72-4D53-9B2C-0EB675ACD1F9}" type="parTrans" cxnId="{66C97C7A-BD7F-48AC-8FF9-A2BA43097465}">
      <dgm:prSet/>
      <dgm:spPr/>
      <dgm:t>
        <a:bodyPr/>
        <a:lstStyle/>
        <a:p>
          <a:endParaRPr lang="en-US"/>
        </a:p>
      </dgm:t>
    </dgm:pt>
    <dgm:pt modelId="{7669A593-D9B8-4B13-A6C0-CAE48F2815AD}" type="sibTrans" cxnId="{66C97C7A-BD7F-48AC-8FF9-A2BA43097465}">
      <dgm:prSet/>
      <dgm:spPr/>
      <dgm:t>
        <a:bodyPr/>
        <a:lstStyle/>
        <a:p>
          <a:endParaRPr lang="en-US"/>
        </a:p>
      </dgm:t>
    </dgm:pt>
    <dgm:pt modelId="{299F81A3-7AF0-4348-BC65-82407F683026}">
      <dgm:prSet/>
      <dgm:spPr/>
      <dgm:t>
        <a:bodyPr/>
        <a:lstStyle/>
        <a:p>
          <a:r>
            <a:rPr lang="es-AR" b="1"/>
            <a:t>ARTÍCULO 1121.- Límites. No pueden ser declaradas abusivas:</a:t>
          </a:r>
          <a:endParaRPr lang="en-US"/>
        </a:p>
      </dgm:t>
    </dgm:pt>
    <dgm:pt modelId="{54F797A9-5612-4BB7-949E-99A3B8DEFAF6}" type="parTrans" cxnId="{ACABE315-6B4F-406C-B09C-948CA52E8455}">
      <dgm:prSet/>
      <dgm:spPr/>
      <dgm:t>
        <a:bodyPr/>
        <a:lstStyle/>
        <a:p>
          <a:endParaRPr lang="en-US"/>
        </a:p>
      </dgm:t>
    </dgm:pt>
    <dgm:pt modelId="{1F866D88-5EB9-4743-875F-FA567C86B6C3}" type="sibTrans" cxnId="{ACABE315-6B4F-406C-B09C-948CA52E8455}">
      <dgm:prSet/>
      <dgm:spPr/>
      <dgm:t>
        <a:bodyPr/>
        <a:lstStyle/>
        <a:p>
          <a:endParaRPr lang="en-US"/>
        </a:p>
      </dgm:t>
    </dgm:pt>
    <dgm:pt modelId="{22E4C9AA-1054-42EE-AC35-30E46561DC6C}">
      <dgm:prSet custT="1"/>
      <dgm:spPr/>
      <dgm:t>
        <a:bodyPr/>
        <a:lstStyle/>
        <a:p>
          <a:r>
            <a:rPr lang="es-AR" sz="2000" b="1" dirty="0"/>
            <a:t>a) las cláusulas relativas a la relación entre el precio y el bien o el servicio procurado;</a:t>
          </a:r>
          <a:endParaRPr lang="en-US" sz="2000" dirty="0"/>
        </a:p>
      </dgm:t>
    </dgm:pt>
    <dgm:pt modelId="{53E68C38-ADD0-4B72-974F-9663A2C15963}" type="parTrans" cxnId="{98644513-E02C-4C7E-9554-2DF6B4FC7C5A}">
      <dgm:prSet/>
      <dgm:spPr/>
      <dgm:t>
        <a:bodyPr/>
        <a:lstStyle/>
        <a:p>
          <a:endParaRPr lang="en-US"/>
        </a:p>
      </dgm:t>
    </dgm:pt>
    <dgm:pt modelId="{F98335FF-F727-407C-8D8E-FF345E84A3A6}" type="sibTrans" cxnId="{98644513-E02C-4C7E-9554-2DF6B4FC7C5A}">
      <dgm:prSet/>
      <dgm:spPr/>
      <dgm:t>
        <a:bodyPr/>
        <a:lstStyle/>
        <a:p>
          <a:endParaRPr lang="en-US"/>
        </a:p>
      </dgm:t>
    </dgm:pt>
    <dgm:pt modelId="{5F6DFF07-1121-4844-A8B3-DADBA386B3D0}">
      <dgm:prSet custT="1"/>
      <dgm:spPr/>
      <dgm:t>
        <a:bodyPr/>
        <a:lstStyle/>
        <a:p>
          <a:r>
            <a:rPr lang="es-AR" sz="2400" b="1" dirty="0"/>
            <a:t>b) las que reflejen disposiciones vigentes en tratados internacionales o en normas legales imperativas.</a:t>
          </a:r>
          <a:endParaRPr lang="en-US" sz="2400" dirty="0"/>
        </a:p>
      </dgm:t>
    </dgm:pt>
    <dgm:pt modelId="{1533D2E6-014C-446D-B292-6B292B3104E5}" type="parTrans" cxnId="{42581B32-5BA1-4FA9-9747-3DAAA7AB1079}">
      <dgm:prSet/>
      <dgm:spPr/>
      <dgm:t>
        <a:bodyPr/>
        <a:lstStyle/>
        <a:p>
          <a:endParaRPr lang="en-US"/>
        </a:p>
      </dgm:t>
    </dgm:pt>
    <dgm:pt modelId="{E5374EB4-864E-42F3-9534-8B8381821BBE}" type="sibTrans" cxnId="{42581B32-5BA1-4FA9-9747-3DAAA7AB1079}">
      <dgm:prSet/>
      <dgm:spPr/>
      <dgm:t>
        <a:bodyPr/>
        <a:lstStyle/>
        <a:p>
          <a:endParaRPr lang="en-US"/>
        </a:p>
      </dgm:t>
    </dgm:pt>
    <dgm:pt modelId="{9D8A7E57-EB3D-44A5-BC4B-F26E25B1D5B3}" type="pres">
      <dgm:prSet presAssocID="{963C4992-2555-4E2B-B833-A7ED2FD1ACBB}" presName="diagram" presStyleCnt="0">
        <dgm:presLayoutVars>
          <dgm:dir/>
          <dgm:resizeHandles val="exact"/>
        </dgm:presLayoutVars>
      </dgm:prSet>
      <dgm:spPr/>
    </dgm:pt>
    <dgm:pt modelId="{65169A61-CA76-4879-BE83-71CE7D0DD216}" type="pres">
      <dgm:prSet presAssocID="{11CC28D7-9F5E-44E3-8420-F0A337ED6EA8}" presName="node" presStyleLbl="node1" presStyleIdx="0" presStyleCnt="4" custScaleX="108497" custScaleY="138982">
        <dgm:presLayoutVars>
          <dgm:bulletEnabled val="1"/>
        </dgm:presLayoutVars>
      </dgm:prSet>
      <dgm:spPr/>
    </dgm:pt>
    <dgm:pt modelId="{6C2CDEB8-8CB4-4C52-A5CC-371784D6CF45}" type="pres">
      <dgm:prSet presAssocID="{7669A593-D9B8-4B13-A6C0-CAE48F2815AD}" presName="sibTrans" presStyleCnt="0"/>
      <dgm:spPr/>
    </dgm:pt>
    <dgm:pt modelId="{4D5D9FAA-67E6-4308-8594-4909D6A26052}" type="pres">
      <dgm:prSet presAssocID="{299F81A3-7AF0-4348-BC65-82407F683026}" presName="node" presStyleLbl="node1" presStyleIdx="1" presStyleCnt="4" custLinFactNeighborX="-1243" custLinFactNeighborY="-21144">
        <dgm:presLayoutVars>
          <dgm:bulletEnabled val="1"/>
        </dgm:presLayoutVars>
      </dgm:prSet>
      <dgm:spPr/>
    </dgm:pt>
    <dgm:pt modelId="{843BE7C0-AC8D-4424-8462-0A9EE7F32CC9}" type="pres">
      <dgm:prSet presAssocID="{1F866D88-5EB9-4743-875F-FA567C86B6C3}" presName="sibTrans" presStyleCnt="0"/>
      <dgm:spPr/>
    </dgm:pt>
    <dgm:pt modelId="{F540041E-FC0F-4DBE-BA06-53E914E6FBA1}" type="pres">
      <dgm:prSet presAssocID="{22E4C9AA-1054-42EE-AC35-30E46561DC6C}" presName="node" presStyleLbl="node1" presStyleIdx="2" presStyleCnt="4" custScaleX="153508" custScaleY="152450" custLinFactNeighborX="-4968" custLinFactNeighborY="16477">
        <dgm:presLayoutVars>
          <dgm:bulletEnabled val="1"/>
        </dgm:presLayoutVars>
      </dgm:prSet>
      <dgm:spPr/>
    </dgm:pt>
    <dgm:pt modelId="{789CAFA5-FF36-4E3E-9096-8263141196F5}" type="pres">
      <dgm:prSet presAssocID="{F98335FF-F727-407C-8D8E-FF345E84A3A6}" presName="sibTrans" presStyleCnt="0"/>
      <dgm:spPr/>
    </dgm:pt>
    <dgm:pt modelId="{423BACA6-9922-49A1-B218-A1ABE4A91586}" type="pres">
      <dgm:prSet presAssocID="{5F6DFF07-1121-4844-A8B3-DADBA386B3D0}" presName="node" presStyleLbl="node1" presStyleIdx="3" presStyleCnt="4" custScaleX="362243" custScaleY="119981" custLinFactNeighborX="-8913" custLinFactNeighborY="4041">
        <dgm:presLayoutVars>
          <dgm:bulletEnabled val="1"/>
        </dgm:presLayoutVars>
      </dgm:prSet>
      <dgm:spPr/>
    </dgm:pt>
  </dgm:ptLst>
  <dgm:cxnLst>
    <dgm:cxn modelId="{F7C8CA09-CA72-4E77-96A8-E3AAF8F093CD}" type="presOf" srcId="{22E4C9AA-1054-42EE-AC35-30E46561DC6C}" destId="{F540041E-FC0F-4DBE-BA06-53E914E6FBA1}" srcOrd="0" destOrd="0" presId="urn:microsoft.com/office/officeart/2005/8/layout/default"/>
    <dgm:cxn modelId="{570B1512-D5D6-43B4-BBE9-8FE222F1DDFF}" type="presOf" srcId="{11CC28D7-9F5E-44E3-8420-F0A337ED6EA8}" destId="{65169A61-CA76-4879-BE83-71CE7D0DD216}" srcOrd="0" destOrd="0" presId="urn:microsoft.com/office/officeart/2005/8/layout/default"/>
    <dgm:cxn modelId="{98644513-E02C-4C7E-9554-2DF6B4FC7C5A}" srcId="{963C4992-2555-4E2B-B833-A7ED2FD1ACBB}" destId="{22E4C9AA-1054-42EE-AC35-30E46561DC6C}" srcOrd="2" destOrd="0" parTransId="{53E68C38-ADD0-4B72-974F-9663A2C15963}" sibTransId="{F98335FF-F727-407C-8D8E-FF345E84A3A6}"/>
    <dgm:cxn modelId="{ACABE315-6B4F-406C-B09C-948CA52E8455}" srcId="{963C4992-2555-4E2B-B833-A7ED2FD1ACBB}" destId="{299F81A3-7AF0-4348-BC65-82407F683026}" srcOrd="1" destOrd="0" parTransId="{54F797A9-5612-4BB7-949E-99A3B8DEFAF6}" sibTransId="{1F866D88-5EB9-4743-875F-FA567C86B6C3}"/>
    <dgm:cxn modelId="{26133620-B699-4684-81DE-FE57EB40F7C6}" type="presOf" srcId="{299F81A3-7AF0-4348-BC65-82407F683026}" destId="{4D5D9FAA-67E6-4308-8594-4909D6A26052}" srcOrd="0" destOrd="0" presId="urn:microsoft.com/office/officeart/2005/8/layout/default"/>
    <dgm:cxn modelId="{42581B32-5BA1-4FA9-9747-3DAAA7AB1079}" srcId="{963C4992-2555-4E2B-B833-A7ED2FD1ACBB}" destId="{5F6DFF07-1121-4844-A8B3-DADBA386B3D0}" srcOrd="3" destOrd="0" parTransId="{1533D2E6-014C-446D-B292-6B292B3104E5}" sibTransId="{E5374EB4-864E-42F3-9534-8B8381821BBE}"/>
    <dgm:cxn modelId="{04F50266-19AD-4828-808E-0316E9F5FAF7}" type="presOf" srcId="{5F6DFF07-1121-4844-A8B3-DADBA386B3D0}" destId="{423BACA6-9922-49A1-B218-A1ABE4A91586}" srcOrd="0" destOrd="0" presId="urn:microsoft.com/office/officeart/2005/8/layout/default"/>
    <dgm:cxn modelId="{64837C56-EEC8-4C4E-B603-F9722041D486}" type="presOf" srcId="{963C4992-2555-4E2B-B833-A7ED2FD1ACBB}" destId="{9D8A7E57-EB3D-44A5-BC4B-F26E25B1D5B3}" srcOrd="0" destOrd="0" presId="urn:microsoft.com/office/officeart/2005/8/layout/default"/>
    <dgm:cxn modelId="{66C97C7A-BD7F-48AC-8FF9-A2BA43097465}" srcId="{963C4992-2555-4E2B-B833-A7ED2FD1ACBB}" destId="{11CC28D7-9F5E-44E3-8420-F0A337ED6EA8}" srcOrd="0" destOrd="0" parTransId="{706683A1-AE72-4D53-9B2C-0EB675ACD1F9}" sibTransId="{7669A593-D9B8-4B13-A6C0-CAE48F2815AD}"/>
    <dgm:cxn modelId="{7615C5B7-C483-4DCF-BA46-9D3359A9533C}" type="presParOf" srcId="{9D8A7E57-EB3D-44A5-BC4B-F26E25B1D5B3}" destId="{65169A61-CA76-4879-BE83-71CE7D0DD216}" srcOrd="0" destOrd="0" presId="urn:microsoft.com/office/officeart/2005/8/layout/default"/>
    <dgm:cxn modelId="{97EBF8C9-10BB-4069-B74C-3C08C5CCBC42}" type="presParOf" srcId="{9D8A7E57-EB3D-44A5-BC4B-F26E25B1D5B3}" destId="{6C2CDEB8-8CB4-4C52-A5CC-371784D6CF45}" srcOrd="1" destOrd="0" presId="urn:microsoft.com/office/officeart/2005/8/layout/default"/>
    <dgm:cxn modelId="{0D75A45F-9173-4567-92E0-671DCF53C53D}" type="presParOf" srcId="{9D8A7E57-EB3D-44A5-BC4B-F26E25B1D5B3}" destId="{4D5D9FAA-67E6-4308-8594-4909D6A26052}" srcOrd="2" destOrd="0" presId="urn:microsoft.com/office/officeart/2005/8/layout/default"/>
    <dgm:cxn modelId="{E900702F-924F-44FA-B105-3E891BAB0E45}" type="presParOf" srcId="{9D8A7E57-EB3D-44A5-BC4B-F26E25B1D5B3}" destId="{843BE7C0-AC8D-4424-8462-0A9EE7F32CC9}" srcOrd="3" destOrd="0" presId="urn:microsoft.com/office/officeart/2005/8/layout/default"/>
    <dgm:cxn modelId="{A5C863D6-2742-4319-B8EF-EDCC4CD3ECC2}" type="presParOf" srcId="{9D8A7E57-EB3D-44A5-BC4B-F26E25B1D5B3}" destId="{F540041E-FC0F-4DBE-BA06-53E914E6FBA1}" srcOrd="4" destOrd="0" presId="urn:microsoft.com/office/officeart/2005/8/layout/default"/>
    <dgm:cxn modelId="{86C6FF77-989C-4B14-BD19-E33EA5049350}" type="presParOf" srcId="{9D8A7E57-EB3D-44A5-BC4B-F26E25B1D5B3}" destId="{789CAFA5-FF36-4E3E-9096-8263141196F5}" srcOrd="5" destOrd="0" presId="urn:microsoft.com/office/officeart/2005/8/layout/default"/>
    <dgm:cxn modelId="{97AA8A9D-3510-42AA-948A-275F4DBFB8C9}" type="presParOf" srcId="{9D8A7E57-EB3D-44A5-BC4B-F26E25B1D5B3}" destId="{423BACA6-9922-49A1-B218-A1ABE4A9158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82FEE2-BB53-4795-889D-8ECBAFD96861}"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en-US"/>
        </a:p>
      </dgm:t>
    </dgm:pt>
    <dgm:pt modelId="{5EE30DB0-9AF7-46BC-AE3C-6A340DBCF4DE}">
      <dgm:prSet custT="1"/>
      <dgm:spPr/>
      <dgm:t>
        <a:bodyPr/>
        <a:lstStyle/>
        <a:p>
          <a:r>
            <a:rPr lang="es-AR" sz="2400" b="1" i="0" dirty="0"/>
            <a:t>No pueden infringir normas imperativas.</a:t>
          </a:r>
          <a:endParaRPr lang="en-US" sz="2400" dirty="0"/>
        </a:p>
      </dgm:t>
    </dgm:pt>
    <dgm:pt modelId="{B07351F4-6C0F-4BA3-81D8-C63A6ADD193E}" type="parTrans" cxnId="{52D1B8B6-7786-4161-921D-FA6512B76C62}">
      <dgm:prSet/>
      <dgm:spPr/>
      <dgm:t>
        <a:bodyPr/>
        <a:lstStyle/>
        <a:p>
          <a:endParaRPr lang="en-US"/>
        </a:p>
      </dgm:t>
    </dgm:pt>
    <dgm:pt modelId="{00B5A926-A580-4528-B0FB-ECD22DD6E634}" type="sibTrans" cxnId="{52D1B8B6-7786-4161-921D-FA6512B76C62}">
      <dgm:prSet/>
      <dgm:spPr/>
      <dgm:t>
        <a:bodyPr/>
        <a:lstStyle/>
        <a:p>
          <a:endParaRPr lang="en-US"/>
        </a:p>
      </dgm:t>
    </dgm:pt>
    <dgm:pt modelId="{E2B15BBA-2B38-4879-92DD-4B8B573862CC}">
      <dgm:prSet custT="1"/>
      <dgm:spPr/>
      <dgm:t>
        <a:bodyPr/>
        <a:lstStyle/>
        <a:p>
          <a:pPr algn="just"/>
          <a:r>
            <a:rPr lang="es-AR" sz="2000" b="1" i="0" dirty="0"/>
            <a:t>Deben estar aprobadas por la autoridad de control (En Argentina, la SSN art. 23, Ley 20.091).</a:t>
          </a:r>
          <a:endParaRPr lang="en-US" sz="2000" dirty="0"/>
        </a:p>
      </dgm:t>
    </dgm:pt>
    <dgm:pt modelId="{E7BF4DA1-FC30-4831-8E89-66ED4C513797}" type="parTrans" cxnId="{79E81A61-9C3C-4D6C-8FFB-352C8670111B}">
      <dgm:prSet/>
      <dgm:spPr/>
      <dgm:t>
        <a:bodyPr/>
        <a:lstStyle/>
        <a:p>
          <a:endParaRPr lang="en-US"/>
        </a:p>
      </dgm:t>
    </dgm:pt>
    <dgm:pt modelId="{2B37E891-D170-446F-A236-649D3E242285}" type="sibTrans" cxnId="{79E81A61-9C3C-4D6C-8FFB-352C8670111B}">
      <dgm:prSet/>
      <dgm:spPr/>
      <dgm:t>
        <a:bodyPr/>
        <a:lstStyle/>
        <a:p>
          <a:endParaRPr lang="en-US"/>
        </a:p>
      </dgm:t>
    </dgm:pt>
    <dgm:pt modelId="{1ABB6A3A-2E60-4A28-941F-EA54A7338883}">
      <dgm:prSet custT="1"/>
      <dgm:spPr/>
      <dgm:t>
        <a:bodyPr/>
        <a:lstStyle/>
        <a:p>
          <a:pPr algn="just"/>
          <a:r>
            <a:rPr lang="es-AR" sz="2000" b="1" i="0" dirty="0"/>
            <a:t>Deben ser claras, comprensibles, autosuficientes y fácilmente legibles (art. 985 CCyCN).</a:t>
          </a:r>
          <a:endParaRPr lang="en-US" sz="2000" dirty="0"/>
        </a:p>
      </dgm:t>
    </dgm:pt>
    <dgm:pt modelId="{F474FBCB-C6AB-445B-A9CC-AD0C69D66B4F}" type="parTrans" cxnId="{6A90C8EF-F6AA-413C-932B-EFEEC1A6870D}">
      <dgm:prSet/>
      <dgm:spPr/>
      <dgm:t>
        <a:bodyPr/>
        <a:lstStyle/>
        <a:p>
          <a:endParaRPr lang="en-US"/>
        </a:p>
      </dgm:t>
    </dgm:pt>
    <dgm:pt modelId="{6FD67A15-7662-4C37-BD68-5ED84E25D670}" type="sibTrans" cxnId="{6A90C8EF-F6AA-413C-932B-EFEEC1A6870D}">
      <dgm:prSet/>
      <dgm:spPr/>
      <dgm:t>
        <a:bodyPr/>
        <a:lstStyle/>
        <a:p>
          <a:endParaRPr lang="en-US"/>
        </a:p>
      </dgm:t>
    </dgm:pt>
    <dgm:pt modelId="{4D1A163A-1CD1-4DE7-BC09-6C6072226E25}">
      <dgm:prSet custT="1"/>
      <dgm:spPr/>
      <dgm:t>
        <a:bodyPr/>
        <a:lstStyle/>
        <a:p>
          <a:r>
            <a:rPr lang="es-AR" sz="2400" b="1" i="0" dirty="0"/>
            <a:t>Deben ser equitativas (art. 25 Ley 20.091).</a:t>
          </a:r>
          <a:endParaRPr lang="en-US" sz="2400" dirty="0"/>
        </a:p>
      </dgm:t>
    </dgm:pt>
    <dgm:pt modelId="{3B445DA8-CEDF-400F-BCE3-ACB9776AEDA3}" type="parTrans" cxnId="{34954E41-B80D-48F9-8D58-7CD16344DD79}">
      <dgm:prSet/>
      <dgm:spPr/>
      <dgm:t>
        <a:bodyPr/>
        <a:lstStyle/>
        <a:p>
          <a:endParaRPr lang="en-US"/>
        </a:p>
      </dgm:t>
    </dgm:pt>
    <dgm:pt modelId="{85C93FD5-871F-45E5-91CE-810C71FFA3A8}" type="sibTrans" cxnId="{34954E41-B80D-48F9-8D58-7CD16344DD79}">
      <dgm:prSet/>
      <dgm:spPr/>
      <dgm:t>
        <a:bodyPr/>
        <a:lstStyle/>
        <a:p>
          <a:endParaRPr lang="en-US"/>
        </a:p>
      </dgm:t>
    </dgm:pt>
    <dgm:pt modelId="{4C20885F-0332-4A09-A93D-07A24460060D}">
      <dgm:prSet custT="1"/>
      <dgm:spPr/>
      <dgm:t>
        <a:bodyPr/>
        <a:lstStyle/>
        <a:p>
          <a:pPr algn="just"/>
          <a:r>
            <a:rPr lang="es-AR" sz="2000" b="1" i="0" dirty="0">
              <a:solidFill>
                <a:schemeClr val="accent3"/>
              </a:solidFill>
            </a:rPr>
            <a:t>Deben responder a las necesidades técnicas del seguro y resultar razonables con relación al riesgo cubierto, no pudiendo resultar en el vaciamiento del contenido o en la contradicción a la finalidad económico jurídica del contrato de seguro.</a:t>
          </a:r>
          <a:endParaRPr lang="en-US" sz="2000" b="1" dirty="0">
            <a:solidFill>
              <a:schemeClr val="accent3"/>
            </a:solidFill>
          </a:endParaRPr>
        </a:p>
      </dgm:t>
    </dgm:pt>
    <dgm:pt modelId="{A2D01920-965B-44F4-804B-6AAF836334B5}" type="parTrans" cxnId="{78822BA2-25AF-4A0B-9E98-37AB980DDDFC}">
      <dgm:prSet/>
      <dgm:spPr/>
      <dgm:t>
        <a:bodyPr/>
        <a:lstStyle/>
        <a:p>
          <a:endParaRPr lang="en-US"/>
        </a:p>
      </dgm:t>
    </dgm:pt>
    <dgm:pt modelId="{98C1D090-C4A5-47B5-BA5A-41911CDA70EA}" type="sibTrans" cxnId="{78822BA2-25AF-4A0B-9E98-37AB980DDDFC}">
      <dgm:prSet/>
      <dgm:spPr/>
      <dgm:t>
        <a:bodyPr/>
        <a:lstStyle/>
        <a:p>
          <a:endParaRPr lang="en-US"/>
        </a:p>
      </dgm:t>
    </dgm:pt>
    <dgm:pt modelId="{3DB9309B-9339-4358-953E-64FC385D5E7D}" type="pres">
      <dgm:prSet presAssocID="{DE82FEE2-BB53-4795-889D-8ECBAFD96861}" presName="linear" presStyleCnt="0">
        <dgm:presLayoutVars>
          <dgm:animLvl val="lvl"/>
          <dgm:resizeHandles val="exact"/>
        </dgm:presLayoutVars>
      </dgm:prSet>
      <dgm:spPr/>
    </dgm:pt>
    <dgm:pt modelId="{A25FFC50-6372-46BF-BA64-7077CD04F4E4}" type="pres">
      <dgm:prSet presAssocID="{5EE30DB0-9AF7-46BC-AE3C-6A340DBCF4DE}" presName="parentText" presStyleLbl="node1" presStyleIdx="0" presStyleCnt="5" custScaleY="56059" custLinFactY="18164" custLinFactNeighborX="909" custLinFactNeighborY="100000">
        <dgm:presLayoutVars>
          <dgm:chMax val="0"/>
          <dgm:bulletEnabled val="1"/>
        </dgm:presLayoutVars>
      </dgm:prSet>
      <dgm:spPr/>
    </dgm:pt>
    <dgm:pt modelId="{057D4EC8-E66F-429C-926C-E8892739337F}" type="pres">
      <dgm:prSet presAssocID="{00B5A926-A580-4528-B0FB-ECD22DD6E634}" presName="spacer" presStyleCnt="0"/>
      <dgm:spPr/>
    </dgm:pt>
    <dgm:pt modelId="{037474C4-FF00-4221-A595-A8C70461D053}" type="pres">
      <dgm:prSet presAssocID="{E2B15BBA-2B38-4879-92DD-4B8B573862CC}" presName="parentText" presStyleLbl="node1" presStyleIdx="1" presStyleCnt="5" custScaleY="57997" custLinFactY="6824" custLinFactNeighborX="909" custLinFactNeighborY="100000">
        <dgm:presLayoutVars>
          <dgm:chMax val="0"/>
          <dgm:bulletEnabled val="1"/>
        </dgm:presLayoutVars>
      </dgm:prSet>
      <dgm:spPr/>
    </dgm:pt>
    <dgm:pt modelId="{55F88767-113F-45E4-B631-1CA55436FB4E}" type="pres">
      <dgm:prSet presAssocID="{2B37E891-D170-446F-A236-649D3E242285}" presName="spacer" presStyleCnt="0"/>
      <dgm:spPr/>
    </dgm:pt>
    <dgm:pt modelId="{7AE2B3B4-2667-41CA-AD92-4A66BFB35B69}" type="pres">
      <dgm:prSet presAssocID="{1ABB6A3A-2E60-4A28-941F-EA54A7338883}" presName="parentText" presStyleLbl="node1" presStyleIdx="2" presStyleCnt="5" custScaleY="55443" custLinFactNeighborX="909" custLinFactNeighborY="17130">
        <dgm:presLayoutVars>
          <dgm:chMax val="0"/>
          <dgm:bulletEnabled val="1"/>
        </dgm:presLayoutVars>
      </dgm:prSet>
      <dgm:spPr/>
    </dgm:pt>
    <dgm:pt modelId="{B8D429CA-6EE1-44D4-9B73-5D1A127D6EFE}" type="pres">
      <dgm:prSet presAssocID="{6FD67A15-7662-4C37-BD68-5ED84E25D670}" presName="spacer" presStyleCnt="0"/>
      <dgm:spPr/>
    </dgm:pt>
    <dgm:pt modelId="{FA6A8170-C04E-4FED-BD6B-3AA5188EA958}" type="pres">
      <dgm:prSet presAssocID="{4D1A163A-1CD1-4DE7-BC09-6C6072226E25}" presName="parentText" presStyleLbl="node1" presStyleIdx="3" presStyleCnt="5" custScaleY="44246" custLinFactNeighborX="909" custLinFactNeighborY="-11670">
        <dgm:presLayoutVars>
          <dgm:chMax val="0"/>
          <dgm:bulletEnabled val="1"/>
        </dgm:presLayoutVars>
      </dgm:prSet>
      <dgm:spPr/>
    </dgm:pt>
    <dgm:pt modelId="{E165FDF8-76FF-4B87-9D11-BFF9F3239E6C}" type="pres">
      <dgm:prSet presAssocID="{85C93FD5-871F-45E5-91CE-810C71FFA3A8}" presName="spacer" presStyleCnt="0"/>
      <dgm:spPr/>
    </dgm:pt>
    <dgm:pt modelId="{BF8BEB9D-9BE3-4DFE-9F05-A91FAD9AC6A3}" type="pres">
      <dgm:prSet presAssocID="{4C20885F-0332-4A09-A93D-07A24460060D}" presName="parentText" presStyleLbl="node1" presStyleIdx="4" presStyleCnt="5" custScaleY="164452" custLinFactNeighborY="-61802">
        <dgm:presLayoutVars>
          <dgm:chMax val="0"/>
          <dgm:bulletEnabled val="1"/>
        </dgm:presLayoutVars>
      </dgm:prSet>
      <dgm:spPr/>
    </dgm:pt>
  </dgm:ptLst>
  <dgm:cxnLst>
    <dgm:cxn modelId="{3BCAD300-1EEB-4310-82B1-A24EAD5EB977}" type="presOf" srcId="{E2B15BBA-2B38-4879-92DD-4B8B573862CC}" destId="{037474C4-FF00-4221-A595-A8C70461D053}" srcOrd="0" destOrd="0" presId="urn:microsoft.com/office/officeart/2005/8/layout/vList2"/>
    <dgm:cxn modelId="{5A206F05-65B7-4883-91E5-36FC81F70577}" type="presOf" srcId="{1ABB6A3A-2E60-4A28-941F-EA54A7338883}" destId="{7AE2B3B4-2667-41CA-AD92-4A66BFB35B69}" srcOrd="0" destOrd="0" presId="urn:microsoft.com/office/officeart/2005/8/layout/vList2"/>
    <dgm:cxn modelId="{DFD8D738-A898-4321-86D8-ED563522061A}" type="presOf" srcId="{DE82FEE2-BB53-4795-889D-8ECBAFD96861}" destId="{3DB9309B-9339-4358-953E-64FC385D5E7D}" srcOrd="0" destOrd="0" presId="urn:microsoft.com/office/officeart/2005/8/layout/vList2"/>
    <dgm:cxn modelId="{EC49423D-2797-45BE-9F6F-46AAD0A48857}" type="presOf" srcId="{4D1A163A-1CD1-4DE7-BC09-6C6072226E25}" destId="{FA6A8170-C04E-4FED-BD6B-3AA5188EA958}" srcOrd="0" destOrd="0" presId="urn:microsoft.com/office/officeart/2005/8/layout/vList2"/>
    <dgm:cxn modelId="{79E81A61-9C3C-4D6C-8FFB-352C8670111B}" srcId="{DE82FEE2-BB53-4795-889D-8ECBAFD96861}" destId="{E2B15BBA-2B38-4879-92DD-4B8B573862CC}" srcOrd="1" destOrd="0" parTransId="{E7BF4DA1-FC30-4831-8E89-66ED4C513797}" sibTransId="{2B37E891-D170-446F-A236-649D3E242285}"/>
    <dgm:cxn modelId="{34954E41-B80D-48F9-8D58-7CD16344DD79}" srcId="{DE82FEE2-BB53-4795-889D-8ECBAFD96861}" destId="{4D1A163A-1CD1-4DE7-BC09-6C6072226E25}" srcOrd="3" destOrd="0" parTransId="{3B445DA8-CEDF-400F-BCE3-ACB9776AEDA3}" sibTransId="{85C93FD5-871F-45E5-91CE-810C71FFA3A8}"/>
    <dgm:cxn modelId="{82718E91-718D-4BA1-AB51-B9F0A7A29923}" type="presOf" srcId="{5EE30DB0-9AF7-46BC-AE3C-6A340DBCF4DE}" destId="{A25FFC50-6372-46BF-BA64-7077CD04F4E4}" srcOrd="0" destOrd="0" presId="urn:microsoft.com/office/officeart/2005/8/layout/vList2"/>
    <dgm:cxn modelId="{78822BA2-25AF-4A0B-9E98-37AB980DDDFC}" srcId="{DE82FEE2-BB53-4795-889D-8ECBAFD96861}" destId="{4C20885F-0332-4A09-A93D-07A24460060D}" srcOrd="4" destOrd="0" parTransId="{A2D01920-965B-44F4-804B-6AAF836334B5}" sibTransId="{98C1D090-C4A5-47B5-BA5A-41911CDA70EA}"/>
    <dgm:cxn modelId="{52D1B8B6-7786-4161-921D-FA6512B76C62}" srcId="{DE82FEE2-BB53-4795-889D-8ECBAFD96861}" destId="{5EE30DB0-9AF7-46BC-AE3C-6A340DBCF4DE}" srcOrd="0" destOrd="0" parTransId="{B07351F4-6C0F-4BA3-81D8-C63A6ADD193E}" sibTransId="{00B5A926-A580-4528-B0FB-ECD22DD6E634}"/>
    <dgm:cxn modelId="{6A90C8EF-F6AA-413C-932B-EFEEC1A6870D}" srcId="{DE82FEE2-BB53-4795-889D-8ECBAFD96861}" destId="{1ABB6A3A-2E60-4A28-941F-EA54A7338883}" srcOrd="2" destOrd="0" parTransId="{F474FBCB-C6AB-445B-A9CC-AD0C69D66B4F}" sibTransId="{6FD67A15-7662-4C37-BD68-5ED84E25D670}"/>
    <dgm:cxn modelId="{77CB7BF3-F1EC-42A6-9296-7A6FACE56400}" type="presOf" srcId="{4C20885F-0332-4A09-A93D-07A24460060D}" destId="{BF8BEB9D-9BE3-4DFE-9F05-A91FAD9AC6A3}" srcOrd="0" destOrd="0" presId="urn:microsoft.com/office/officeart/2005/8/layout/vList2"/>
    <dgm:cxn modelId="{D2723E85-27D2-48EB-B96C-D61BCBADBEF0}" type="presParOf" srcId="{3DB9309B-9339-4358-953E-64FC385D5E7D}" destId="{A25FFC50-6372-46BF-BA64-7077CD04F4E4}" srcOrd="0" destOrd="0" presId="urn:microsoft.com/office/officeart/2005/8/layout/vList2"/>
    <dgm:cxn modelId="{C0CFE710-1051-4FC9-B659-573B9F62CBBE}" type="presParOf" srcId="{3DB9309B-9339-4358-953E-64FC385D5E7D}" destId="{057D4EC8-E66F-429C-926C-E8892739337F}" srcOrd="1" destOrd="0" presId="urn:microsoft.com/office/officeart/2005/8/layout/vList2"/>
    <dgm:cxn modelId="{3303DB2A-AF0B-4927-85C1-0F40A5AA4585}" type="presParOf" srcId="{3DB9309B-9339-4358-953E-64FC385D5E7D}" destId="{037474C4-FF00-4221-A595-A8C70461D053}" srcOrd="2" destOrd="0" presId="urn:microsoft.com/office/officeart/2005/8/layout/vList2"/>
    <dgm:cxn modelId="{CD8B3807-058C-41A7-9EF0-4C3948F6DDF0}" type="presParOf" srcId="{3DB9309B-9339-4358-953E-64FC385D5E7D}" destId="{55F88767-113F-45E4-B631-1CA55436FB4E}" srcOrd="3" destOrd="0" presId="urn:microsoft.com/office/officeart/2005/8/layout/vList2"/>
    <dgm:cxn modelId="{C8F48A58-61A4-4204-ABEA-F6B9CDCFD4F5}" type="presParOf" srcId="{3DB9309B-9339-4358-953E-64FC385D5E7D}" destId="{7AE2B3B4-2667-41CA-AD92-4A66BFB35B69}" srcOrd="4" destOrd="0" presId="urn:microsoft.com/office/officeart/2005/8/layout/vList2"/>
    <dgm:cxn modelId="{E8507853-66B0-48A6-80A6-40E20355DA98}" type="presParOf" srcId="{3DB9309B-9339-4358-953E-64FC385D5E7D}" destId="{B8D429CA-6EE1-44D4-9B73-5D1A127D6EFE}" srcOrd="5" destOrd="0" presId="urn:microsoft.com/office/officeart/2005/8/layout/vList2"/>
    <dgm:cxn modelId="{627DCC50-C0FC-4BFC-84D1-8AC67CB8D003}" type="presParOf" srcId="{3DB9309B-9339-4358-953E-64FC385D5E7D}" destId="{FA6A8170-C04E-4FED-BD6B-3AA5188EA958}" srcOrd="6" destOrd="0" presId="urn:microsoft.com/office/officeart/2005/8/layout/vList2"/>
    <dgm:cxn modelId="{0C8359FC-64E6-4193-A00F-B8DAF2C52A92}" type="presParOf" srcId="{3DB9309B-9339-4358-953E-64FC385D5E7D}" destId="{E165FDF8-76FF-4B87-9D11-BFF9F3239E6C}" srcOrd="7" destOrd="0" presId="urn:microsoft.com/office/officeart/2005/8/layout/vList2"/>
    <dgm:cxn modelId="{54E80ADC-8B81-441F-AE65-CB469A0131A0}" type="presParOf" srcId="{3DB9309B-9339-4358-953E-64FC385D5E7D}" destId="{BF8BEB9D-9BE3-4DFE-9F05-A91FAD9AC6A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7A1A6E-9E92-481C-9CB9-105F82380C1C}" type="doc">
      <dgm:prSet loTypeId="urn:microsoft.com/office/officeart/2005/8/layout/hierarchy1" loCatId="hierarchy" qsTypeId="urn:microsoft.com/office/officeart/2005/8/quickstyle/simple4" qsCatId="simple" csTypeId="urn:microsoft.com/office/officeart/2005/8/colors/colorful2" csCatId="colorful"/>
      <dgm:spPr/>
      <dgm:t>
        <a:bodyPr/>
        <a:lstStyle/>
        <a:p>
          <a:endParaRPr lang="en-US"/>
        </a:p>
      </dgm:t>
    </dgm:pt>
    <dgm:pt modelId="{86AE9695-186D-43AA-B426-B5A8AD299E8C}">
      <dgm:prSet/>
      <dgm:spPr/>
      <dgm:t>
        <a:bodyPr/>
        <a:lstStyle/>
        <a:p>
          <a:r>
            <a:rPr lang="es-AR" b="1" i="0" dirty="0">
              <a:solidFill>
                <a:schemeClr val="bg2">
                  <a:lumMod val="25000"/>
                </a:schemeClr>
              </a:solidFill>
            </a:rPr>
            <a:t>Sería absurdo en el seguro de responsabilidad civil automotor que el asegurador se liberara toda vez que el conductor contraviniese las leyes de tránsito. </a:t>
          </a:r>
          <a:endParaRPr lang="en-US" dirty="0">
            <a:solidFill>
              <a:schemeClr val="bg2">
                <a:lumMod val="25000"/>
              </a:schemeClr>
            </a:solidFill>
          </a:endParaRPr>
        </a:p>
      </dgm:t>
    </dgm:pt>
    <dgm:pt modelId="{FDEFFDD6-0EC7-4EFB-B01F-C3A2F62C6C20}" type="parTrans" cxnId="{E7480E3A-E0B8-4070-97D1-805DA1A0CB9C}">
      <dgm:prSet/>
      <dgm:spPr/>
      <dgm:t>
        <a:bodyPr/>
        <a:lstStyle/>
        <a:p>
          <a:endParaRPr lang="en-US"/>
        </a:p>
      </dgm:t>
    </dgm:pt>
    <dgm:pt modelId="{89BBDF64-9C6B-47A6-9540-8C4A1D9C1A3B}" type="sibTrans" cxnId="{E7480E3A-E0B8-4070-97D1-805DA1A0CB9C}">
      <dgm:prSet/>
      <dgm:spPr/>
      <dgm:t>
        <a:bodyPr/>
        <a:lstStyle/>
        <a:p>
          <a:endParaRPr lang="en-US"/>
        </a:p>
      </dgm:t>
    </dgm:pt>
    <dgm:pt modelId="{04C17402-8509-4D30-BAB2-D26860CA3719}">
      <dgm:prSet/>
      <dgm:spPr/>
      <dgm:t>
        <a:bodyPr/>
        <a:lstStyle/>
        <a:p>
          <a:r>
            <a:rPr lang="es-AR" b="1" i="0" dirty="0">
              <a:solidFill>
                <a:schemeClr val="bg2">
                  <a:lumMod val="25000"/>
                </a:schemeClr>
              </a:solidFill>
            </a:rPr>
            <a:t>Ello vaciaría de contenido el contrato de seguro, desnaturalizándolo, porque la exclusión tendría tal amplitud que haría ilusoria la garantía.</a:t>
          </a:r>
          <a:endParaRPr lang="en-US" dirty="0">
            <a:solidFill>
              <a:schemeClr val="bg2">
                <a:lumMod val="25000"/>
              </a:schemeClr>
            </a:solidFill>
          </a:endParaRPr>
        </a:p>
      </dgm:t>
    </dgm:pt>
    <dgm:pt modelId="{90A6408D-B9A7-4500-A5D2-32D11DD1B1BF}" type="parTrans" cxnId="{78247FA6-081B-4854-8244-E3739AC63696}">
      <dgm:prSet/>
      <dgm:spPr/>
      <dgm:t>
        <a:bodyPr/>
        <a:lstStyle/>
        <a:p>
          <a:endParaRPr lang="en-US"/>
        </a:p>
      </dgm:t>
    </dgm:pt>
    <dgm:pt modelId="{1A2DB161-986A-41C8-836B-B7D592A0625D}" type="sibTrans" cxnId="{78247FA6-081B-4854-8244-E3739AC63696}">
      <dgm:prSet/>
      <dgm:spPr/>
      <dgm:t>
        <a:bodyPr/>
        <a:lstStyle/>
        <a:p>
          <a:endParaRPr lang="en-US"/>
        </a:p>
      </dgm:t>
    </dgm:pt>
    <dgm:pt modelId="{9CC11659-CD15-418E-99CD-596C3413DD7D}" type="pres">
      <dgm:prSet presAssocID="{797A1A6E-9E92-481C-9CB9-105F82380C1C}" presName="hierChild1" presStyleCnt="0">
        <dgm:presLayoutVars>
          <dgm:chPref val="1"/>
          <dgm:dir/>
          <dgm:animOne val="branch"/>
          <dgm:animLvl val="lvl"/>
          <dgm:resizeHandles/>
        </dgm:presLayoutVars>
      </dgm:prSet>
      <dgm:spPr/>
    </dgm:pt>
    <dgm:pt modelId="{C65F80FB-52FB-4332-A778-7BBDD235959C}" type="pres">
      <dgm:prSet presAssocID="{86AE9695-186D-43AA-B426-B5A8AD299E8C}" presName="hierRoot1" presStyleCnt="0"/>
      <dgm:spPr/>
    </dgm:pt>
    <dgm:pt modelId="{CDC9C994-19B9-401B-9B0C-DF4542AC720E}" type="pres">
      <dgm:prSet presAssocID="{86AE9695-186D-43AA-B426-B5A8AD299E8C}" presName="composite" presStyleCnt="0"/>
      <dgm:spPr/>
    </dgm:pt>
    <dgm:pt modelId="{E8274ACA-4C97-486B-9C1D-1043511D506C}" type="pres">
      <dgm:prSet presAssocID="{86AE9695-186D-43AA-B426-B5A8AD299E8C}" presName="background" presStyleLbl="node0" presStyleIdx="0" presStyleCnt="2"/>
      <dgm:spPr/>
    </dgm:pt>
    <dgm:pt modelId="{C2FCCB3B-9065-415D-BB7D-19DECD84986E}" type="pres">
      <dgm:prSet presAssocID="{86AE9695-186D-43AA-B426-B5A8AD299E8C}" presName="text" presStyleLbl="fgAcc0" presStyleIdx="0" presStyleCnt="2">
        <dgm:presLayoutVars>
          <dgm:chPref val="3"/>
        </dgm:presLayoutVars>
      </dgm:prSet>
      <dgm:spPr/>
    </dgm:pt>
    <dgm:pt modelId="{57F3AA0A-B1D1-4C89-AA3F-E9E79CB93CBC}" type="pres">
      <dgm:prSet presAssocID="{86AE9695-186D-43AA-B426-B5A8AD299E8C}" presName="hierChild2" presStyleCnt="0"/>
      <dgm:spPr/>
    </dgm:pt>
    <dgm:pt modelId="{5F61AACF-D835-4635-AA8D-9408510782DC}" type="pres">
      <dgm:prSet presAssocID="{04C17402-8509-4D30-BAB2-D26860CA3719}" presName="hierRoot1" presStyleCnt="0"/>
      <dgm:spPr/>
    </dgm:pt>
    <dgm:pt modelId="{636394F8-8C2E-4D28-8E53-B78AF1D19E85}" type="pres">
      <dgm:prSet presAssocID="{04C17402-8509-4D30-BAB2-D26860CA3719}" presName="composite" presStyleCnt="0"/>
      <dgm:spPr/>
    </dgm:pt>
    <dgm:pt modelId="{448E6D78-645E-4072-A119-AB4EE5BD4000}" type="pres">
      <dgm:prSet presAssocID="{04C17402-8509-4D30-BAB2-D26860CA3719}" presName="background" presStyleLbl="node0" presStyleIdx="1" presStyleCnt="2"/>
      <dgm:spPr/>
    </dgm:pt>
    <dgm:pt modelId="{1AD2CF46-31C5-4088-8EC5-1843E70D6076}" type="pres">
      <dgm:prSet presAssocID="{04C17402-8509-4D30-BAB2-D26860CA3719}" presName="text" presStyleLbl="fgAcc0" presStyleIdx="1" presStyleCnt="2">
        <dgm:presLayoutVars>
          <dgm:chPref val="3"/>
        </dgm:presLayoutVars>
      </dgm:prSet>
      <dgm:spPr/>
    </dgm:pt>
    <dgm:pt modelId="{CD209CDE-B88B-425C-804D-41248ED3136B}" type="pres">
      <dgm:prSet presAssocID="{04C17402-8509-4D30-BAB2-D26860CA3719}" presName="hierChild2" presStyleCnt="0"/>
      <dgm:spPr/>
    </dgm:pt>
  </dgm:ptLst>
  <dgm:cxnLst>
    <dgm:cxn modelId="{E7480E3A-E0B8-4070-97D1-805DA1A0CB9C}" srcId="{797A1A6E-9E92-481C-9CB9-105F82380C1C}" destId="{86AE9695-186D-43AA-B426-B5A8AD299E8C}" srcOrd="0" destOrd="0" parTransId="{FDEFFDD6-0EC7-4EFB-B01F-C3A2F62C6C20}" sibTransId="{89BBDF64-9C6B-47A6-9540-8C4A1D9C1A3B}"/>
    <dgm:cxn modelId="{50847C3E-3F47-4C3F-B8EE-1D0AC89FC369}" type="presOf" srcId="{04C17402-8509-4D30-BAB2-D26860CA3719}" destId="{1AD2CF46-31C5-4088-8EC5-1843E70D6076}" srcOrd="0" destOrd="0" presId="urn:microsoft.com/office/officeart/2005/8/layout/hierarchy1"/>
    <dgm:cxn modelId="{4EBC00A0-2245-4D14-93AA-C9CBDC5CE5CC}" type="presOf" srcId="{797A1A6E-9E92-481C-9CB9-105F82380C1C}" destId="{9CC11659-CD15-418E-99CD-596C3413DD7D}" srcOrd="0" destOrd="0" presId="urn:microsoft.com/office/officeart/2005/8/layout/hierarchy1"/>
    <dgm:cxn modelId="{78247FA6-081B-4854-8244-E3739AC63696}" srcId="{797A1A6E-9E92-481C-9CB9-105F82380C1C}" destId="{04C17402-8509-4D30-BAB2-D26860CA3719}" srcOrd="1" destOrd="0" parTransId="{90A6408D-B9A7-4500-A5D2-32D11DD1B1BF}" sibTransId="{1A2DB161-986A-41C8-836B-B7D592A0625D}"/>
    <dgm:cxn modelId="{CCC7A9F0-94F0-4663-979B-B2317211D630}" type="presOf" srcId="{86AE9695-186D-43AA-B426-B5A8AD299E8C}" destId="{C2FCCB3B-9065-415D-BB7D-19DECD84986E}" srcOrd="0" destOrd="0" presId="urn:microsoft.com/office/officeart/2005/8/layout/hierarchy1"/>
    <dgm:cxn modelId="{CA7BAF60-DF2A-4F2E-9E8B-4D0E863E61A1}" type="presParOf" srcId="{9CC11659-CD15-418E-99CD-596C3413DD7D}" destId="{C65F80FB-52FB-4332-A778-7BBDD235959C}" srcOrd="0" destOrd="0" presId="urn:microsoft.com/office/officeart/2005/8/layout/hierarchy1"/>
    <dgm:cxn modelId="{F5155012-1E67-4220-8617-5734AAA1535C}" type="presParOf" srcId="{C65F80FB-52FB-4332-A778-7BBDD235959C}" destId="{CDC9C994-19B9-401B-9B0C-DF4542AC720E}" srcOrd="0" destOrd="0" presId="urn:microsoft.com/office/officeart/2005/8/layout/hierarchy1"/>
    <dgm:cxn modelId="{A0AA0BFB-0342-4C83-B77A-D3F6586026F0}" type="presParOf" srcId="{CDC9C994-19B9-401B-9B0C-DF4542AC720E}" destId="{E8274ACA-4C97-486B-9C1D-1043511D506C}" srcOrd="0" destOrd="0" presId="urn:microsoft.com/office/officeart/2005/8/layout/hierarchy1"/>
    <dgm:cxn modelId="{7E7C1B41-2F83-4E53-8795-9B804C6781D7}" type="presParOf" srcId="{CDC9C994-19B9-401B-9B0C-DF4542AC720E}" destId="{C2FCCB3B-9065-415D-BB7D-19DECD84986E}" srcOrd="1" destOrd="0" presId="urn:microsoft.com/office/officeart/2005/8/layout/hierarchy1"/>
    <dgm:cxn modelId="{A929E2B6-E226-4B9E-953D-3A32CD078810}" type="presParOf" srcId="{C65F80FB-52FB-4332-A778-7BBDD235959C}" destId="{57F3AA0A-B1D1-4C89-AA3F-E9E79CB93CBC}" srcOrd="1" destOrd="0" presId="urn:microsoft.com/office/officeart/2005/8/layout/hierarchy1"/>
    <dgm:cxn modelId="{D430EEFD-0058-4BA4-A4D0-8EBE6EFB6C0A}" type="presParOf" srcId="{9CC11659-CD15-418E-99CD-596C3413DD7D}" destId="{5F61AACF-D835-4635-AA8D-9408510782DC}" srcOrd="1" destOrd="0" presId="urn:microsoft.com/office/officeart/2005/8/layout/hierarchy1"/>
    <dgm:cxn modelId="{AC412CF3-F926-46BC-BAD4-79868F7B11AA}" type="presParOf" srcId="{5F61AACF-D835-4635-AA8D-9408510782DC}" destId="{636394F8-8C2E-4D28-8E53-B78AF1D19E85}" srcOrd="0" destOrd="0" presId="urn:microsoft.com/office/officeart/2005/8/layout/hierarchy1"/>
    <dgm:cxn modelId="{57891121-E36A-4F7F-8BC8-452ED94765F4}" type="presParOf" srcId="{636394F8-8C2E-4D28-8E53-B78AF1D19E85}" destId="{448E6D78-645E-4072-A119-AB4EE5BD4000}" srcOrd="0" destOrd="0" presId="urn:microsoft.com/office/officeart/2005/8/layout/hierarchy1"/>
    <dgm:cxn modelId="{400C06E6-BB21-4B7A-821D-3D504D6034F0}" type="presParOf" srcId="{636394F8-8C2E-4D28-8E53-B78AF1D19E85}" destId="{1AD2CF46-31C5-4088-8EC5-1843E70D6076}" srcOrd="1" destOrd="0" presId="urn:microsoft.com/office/officeart/2005/8/layout/hierarchy1"/>
    <dgm:cxn modelId="{6324D125-4855-4491-AA70-6F654336F955}" type="presParOf" srcId="{5F61AACF-D835-4635-AA8D-9408510782DC}" destId="{CD209CDE-B88B-425C-804D-41248ED3136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7A309E-62F9-43E5-A63F-7C750F23D39D}">
      <dsp:nvSpPr>
        <dsp:cNvPr id="0" name=""/>
        <dsp:cNvSpPr/>
      </dsp:nvSpPr>
      <dsp:spPr>
        <a:xfrm>
          <a:off x="0" y="1782"/>
          <a:ext cx="4780731" cy="18718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s-AR" sz="2000" b="1" i="0" kern="1200" dirty="0"/>
            <a:t>El principio general es que se encuentran cubiertos todos los siniestros que no se encuentran excluidos.</a:t>
          </a:r>
          <a:endParaRPr lang="en-US" sz="2000" kern="1200" dirty="0"/>
        </a:p>
      </dsp:txBody>
      <dsp:txXfrm>
        <a:off x="91378" y="93160"/>
        <a:ext cx="4597975" cy="1689129"/>
      </dsp:txXfrm>
    </dsp:sp>
    <dsp:sp modelId="{78D8E0C2-3133-46C9-9D2F-A5B0F7448A19}">
      <dsp:nvSpPr>
        <dsp:cNvPr id="0" name=""/>
        <dsp:cNvSpPr/>
      </dsp:nvSpPr>
      <dsp:spPr>
        <a:xfrm>
          <a:off x="0" y="1887955"/>
          <a:ext cx="4780731" cy="1871885"/>
        </a:xfrm>
        <a:prstGeom prst="roundRect">
          <a:avLst/>
        </a:prstGeom>
        <a:solidFill>
          <a:schemeClr val="accent2">
            <a:hueOff val="5259187"/>
            <a:satOff val="-30948"/>
            <a:lumOff val="11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s-ES" sz="1600" b="1" i="0" kern="1200" dirty="0"/>
            <a:t>Art. 530 CC de Chile. “</a:t>
          </a:r>
          <a:r>
            <a:rPr lang="es-ES" sz="1600" b="1" i="1" kern="1200" dirty="0"/>
            <a:t>Riesgos que asume el asegurador. El asegurador responde de los riesgos descritos en la póliza, con excepción de las situaciones expresamente excluidas por ella. A falta de estipulación, el asegurador responde de todos los riesgos que por su naturaleza correspondan, salvo los excluidos por la ley”</a:t>
          </a:r>
          <a:r>
            <a:rPr lang="es-ES" sz="1600" b="1" i="0" kern="1200" dirty="0"/>
            <a:t>.</a:t>
          </a:r>
          <a:endParaRPr lang="en-US" sz="1600" kern="1200" dirty="0"/>
        </a:p>
      </dsp:txBody>
      <dsp:txXfrm>
        <a:off x="91378" y="1979333"/>
        <a:ext cx="4597975" cy="1689129"/>
      </dsp:txXfrm>
    </dsp:sp>
    <dsp:sp modelId="{00D5416F-3381-414A-89E4-AD37A04342C8}">
      <dsp:nvSpPr>
        <dsp:cNvPr id="0" name=""/>
        <dsp:cNvSpPr/>
      </dsp:nvSpPr>
      <dsp:spPr>
        <a:xfrm>
          <a:off x="0" y="3716170"/>
          <a:ext cx="4780731" cy="1871885"/>
        </a:xfrm>
        <a:prstGeom prst="roundRect">
          <a:avLst/>
        </a:prstGeom>
        <a:solidFill>
          <a:schemeClr val="accent2">
            <a:hueOff val="10518374"/>
            <a:satOff val="-61895"/>
            <a:lumOff val="23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s-AR" sz="2000" b="1" i="0" kern="1200" dirty="0"/>
            <a:t>La excepción se verifica con relación a los siniestros excluidos por las normas legales imperativas (art. 70 Ley de Seguros).</a:t>
          </a:r>
          <a:endParaRPr lang="en-US" sz="2000" kern="1200" dirty="0"/>
        </a:p>
      </dsp:txBody>
      <dsp:txXfrm>
        <a:off x="91378" y="3807548"/>
        <a:ext cx="4597975" cy="16891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69A61-CA76-4879-BE83-71CE7D0DD216}">
      <dsp:nvSpPr>
        <dsp:cNvPr id="0" name=""/>
        <dsp:cNvSpPr/>
      </dsp:nvSpPr>
      <dsp:spPr>
        <a:xfrm>
          <a:off x="916" y="440154"/>
          <a:ext cx="2351425" cy="1807270"/>
        </a:xfrm>
        <a:prstGeom prst="rect">
          <a:avLst/>
        </a:prstGeom>
        <a:gradFill rotWithShape="0">
          <a:gsLst>
            <a:gs pos="0">
              <a:schemeClr val="accent2">
                <a:hueOff val="0"/>
                <a:satOff val="0"/>
                <a:lumOff val="0"/>
                <a:alphaOff val="0"/>
                <a:shade val="60000"/>
              </a:schemeClr>
            </a:gs>
            <a:gs pos="33000">
              <a:schemeClr val="accent2">
                <a:hueOff val="0"/>
                <a:satOff val="0"/>
                <a:lumOff val="0"/>
                <a:alphaOff val="0"/>
                <a:tint val="86500"/>
              </a:schemeClr>
            </a:gs>
            <a:gs pos="46750">
              <a:schemeClr val="accent2">
                <a:hueOff val="0"/>
                <a:satOff val="0"/>
                <a:lumOff val="0"/>
                <a:alphaOff val="0"/>
                <a:tint val="71000"/>
                <a:satMod val="112000"/>
              </a:schemeClr>
            </a:gs>
            <a:gs pos="53000">
              <a:schemeClr val="accent2">
                <a:hueOff val="0"/>
                <a:satOff val="0"/>
                <a:lumOff val="0"/>
                <a:alphaOff val="0"/>
                <a:tint val="71000"/>
                <a:satMod val="112000"/>
              </a:schemeClr>
            </a:gs>
            <a:gs pos="68000">
              <a:schemeClr val="accent2">
                <a:hueOff val="0"/>
                <a:satOff val="0"/>
                <a:lumOff val="0"/>
                <a:alphaOff val="0"/>
                <a:tint val="86000"/>
              </a:schemeClr>
            </a:gs>
            <a:gs pos="100000">
              <a:schemeClr val="accent2">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AR" sz="1700" b="1" kern="1200" dirty="0"/>
            <a:t>El CCyCN argentino de 2012 establece:</a:t>
          </a:r>
          <a:endParaRPr lang="en-US" sz="1700" kern="1200" dirty="0"/>
        </a:p>
      </dsp:txBody>
      <dsp:txXfrm>
        <a:off x="916" y="440154"/>
        <a:ext cx="2351425" cy="1807270"/>
      </dsp:txXfrm>
    </dsp:sp>
    <dsp:sp modelId="{4D5D9FAA-67E6-4308-8594-4909D6A26052}">
      <dsp:nvSpPr>
        <dsp:cNvPr id="0" name=""/>
        <dsp:cNvSpPr/>
      </dsp:nvSpPr>
      <dsp:spPr>
        <a:xfrm>
          <a:off x="2542129" y="418659"/>
          <a:ext cx="2167272" cy="1300363"/>
        </a:xfrm>
        <a:prstGeom prst="rect">
          <a:avLst/>
        </a:prstGeom>
        <a:gradFill rotWithShape="0">
          <a:gsLst>
            <a:gs pos="0">
              <a:schemeClr val="accent3">
                <a:hueOff val="0"/>
                <a:satOff val="0"/>
                <a:lumOff val="0"/>
                <a:alphaOff val="0"/>
                <a:shade val="60000"/>
              </a:schemeClr>
            </a:gs>
            <a:gs pos="33000">
              <a:schemeClr val="accent3">
                <a:hueOff val="0"/>
                <a:satOff val="0"/>
                <a:lumOff val="0"/>
                <a:alphaOff val="0"/>
                <a:tint val="86500"/>
              </a:schemeClr>
            </a:gs>
            <a:gs pos="46750">
              <a:schemeClr val="accent3">
                <a:hueOff val="0"/>
                <a:satOff val="0"/>
                <a:lumOff val="0"/>
                <a:alphaOff val="0"/>
                <a:tint val="71000"/>
                <a:satMod val="112000"/>
              </a:schemeClr>
            </a:gs>
            <a:gs pos="53000">
              <a:schemeClr val="accent3">
                <a:hueOff val="0"/>
                <a:satOff val="0"/>
                <a:lumOff val="0"/>
                <a:alphaOff val="0"/>
                <a:tint val="71000"/>
                <a:satMod val="112000"/>
              </a:schemeClr>
            </a:gs>
            <a:gs pos="68000">
              <a:schemeClr val="accent3">
                <a:hueOff val="0"/>
                <a:satOff val="0"/>
                <a:lumOff val="0"/>
                <a:alphaOff val="0"/>
                <a:tint val="86000"/>
              </a:schemeClr>
            </a:gs>
            <a:gs pos="100000">
              <a:schemeClr val="accent3">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AR" sz="1700" b="1" kern="1200"/>
            <a:t>ARTÍCULO 1121.- Límites. No pueden ser declaradas abusivas:</a:t>
          </a:r>
          <a:endParaRPr lang="en-US" sz="1700" kern="1200"/>
        </a:p>
      </dsp:txBody>
      <dsp:txXfrm>
        <a:off x="2542129" y="418659"/>
        <a:ext cx="2167272" cy="1300363"/>
      </dsp:txXfrm>
    </dsp:sp>
    <dsp:sp modelId="{F540041E-FC0F-4DBE-BA06-53E914E6FBA1}">
      <dsp:nvSpPr>
        <dsp:cNvPr id="0" name=""/>
        <dsp:cNvSpPr/>
      </dsp:nvSpPr>
      <dsp:spPr>
        <a:xfrm>
          <a:off x="4845397" y="566848"/>
          <a:ext cx="3326935" cy="1982403"/>
        </a:xfrm>
        <a:prstGeom prst="rect">
          <a:avLst/>
        </a:prstGeom>
        <a:gradFill rotWithShape="0">
          <a:gsLst>
            <a:gs pos="0">
              <a:schemeClr val="accent4">
                <a:hueOff val="0"/>
                <a:satOff val="0"/>
                <a:lumOff val="0"/>
                <a:alphaOff val="0"/>
                <a:shade val="60000"/>
              </a:schemeClr>
            </a:gs>
            <a:gs pos="33000">
              <a:schemeClr val="accent4">
                <a:hueOff val="0"/>
                <a:satOff val="0"/>
                <a:lumOff val="0"/>
                <a:alphaOff val="0"/>
                <a:tint val="86500"/>
              </a:schemeClr>
            </a:gs>
            <a:gs pos="46750">
              <a:schemeClr val="accent4">
                <a:hueOff val="0"/>
                <a:satOff val="0"/>
                <a:lumOff val="0"/>
                <a:alphaOff val="0"/>
                <a:tint val="71000"/>
                <a:satMod val="112000"/>
              </a:schemeClr>
            </a:gs>
            <a:gs pos="53000">
              <a:schemeClr val="accent4">
                <a:hueOff val="0"/>
                <a:satOff val="0"/>
                <a:lumOff val="0"/>
                <a:alphaOff val="0"/>
                <a:tint val="71000"/>
                <a:satMod val="112000"/>
              </a:schemeClr>
            </a:gs>
            <a:gs pos="68000">
              <a:schemeClr val="accent4">
                <a:hueOff val="0"/>
                <a:satOff val="0"/>
                <a:lumOff val="0"/>
                <a:alphaOff val="0"/>
                <a:tint val="86000"/>
              </a:schemeClr>
            </a:gs>
            <a:gs pos="100000">
              <a:schemeClr val="accent4">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AR" sz="2000" b="1" kern="1200" dirty="0"/>
            <a:t>a) las cláusulas relativas a la relación entre el precio y el bien o el servicio procurado;</a:t>
          </a:r>
          <a:endParaRPr lang="en-US" sz="2000" kern="1200" dirty="0"/>
        </a:p>
      </dsp:txBody>
      <dsp:txXfrm>
        <a:off x="4845397" y="566848"/>
        <a:ext cx="3326935" cy="1982403"/>
      </dsp:txXfrm>
    </dsp:sp>
    <dsp:sp modelId="{423BACA6-9922-49A1-B218-A1ABE4A91586}">
      <dsp:nvSpPr>
        <dsp:cNvPr id="0" name=""/>
        <dsp:cNvSpPr/>
      </dsp:nvSpPr>
      <dsp:spPr>
        <a:xfrm>
          <a:off x="21895" y="2604266"/>
          <a:ext cx="7850791" cy="1560188"/>
        </a:xfrm>
        <a:prstGeom prst="rect">
          <a:avLst/>
        </a:prstGeom>
        <a:gradFill rotWithShape="0">
          <a:gsLst>
            <a:gs pos="0">
              <a:schemeClr val="accent5">
                <a:hueOff val="0"/>
                <a:satOff val="0"/>
                <a:lumOff val="0"/>
                <a:alphaOff val="0"/>
                <a:shade val="60000"/>
              </a:schemeClr>
            </a:gs>
            <a:gs pos="33000">
              <a:schemeClr val="accent5">
                <a:hueOff val="0"/>
                <a:satOff val="0"/>
                <a:lumOff val="0"/>
                <a:alphaOff val="0"/>
                <a:tint val="86500"/>
              </a:schemeClr>
            </a:gs>
            <a:gs pos="46750">
              <a:schemeClr val="accent5">
                <a:hueOff val="0"/>
                <a:satOff val="0"/>
                <a:lumOff val="0"/>
                <a:alphaOff val="0"/>
                <a:tint val="71000"/>
                <a:satMod val="112000"/>
              </a:schemeClr>
            </a:gs>
            <a:gs pos="53000">
              <a:schemeClr val="accent5">
                <a:hueOff val="0"/>
                <a:satOff val="0"/>
                <a:lumOff val="0"/>
                <a:alphaOff val="0"/>
                <a:tint val="71000"/>
                <a:satMod val="112000"/>
              </a:schemeClr>
            </a:gs>
            <a:gs pos="68000">
              <a:schemeClr val="accent5">
                <a:hueOff val="0"/>
                <a:satOff val="0"/>
                <a:lumOff val="0"/>
                <a:alphaOff val="0"/>
                <a:tint val="86000"/>
              </a:schemeClr>
            </a:gs>
            <a:gs pos="100000">
              <a:schemeClr val="accent5">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AR" sz="2400" b="1" kern="1200" dirty="0"/>
            <a:t>b) las que reflejen disposiciones vigentes en tratados internacionales o en normas legales imperativas.</a:t>
          </a:r>
          <a:endParaRPr lang="en-US" sz="2400" kern="1200" dirty="0"/>
        </a:p>
      </dsp:txBody>
      <dsp:txXfrm>
        <a:off x="21895" y="2604266"/>
        <a:ext cx="7850791" cy="15601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FFC50-6372-46BF-BA64-7077CD04F4E4}">
      <dsp:nvSpPr>
        <dsp:cNvPr id="0" name=""/>
        <dsp:cNvSpPr/>
      </dsp:nvSpPr>
      <dsp:spPr>
        <a:xfrm>
          <a:off x="0" y="349026"/>
          <a:ext cx="7920880" cy="781980"/>
        </a:xfrm>
        <a:prstGeom prst="roundRect">
          <a:avLst/>
        </a:prstGeom>
        <a:gradFill rotWithShape="0">
          <a:gsLst>
            <a:gs pos="0">
              <a:schemeClr val="accent2">
                <a:hueOff val="0"/>
                <a:satOff val="0"/>
                <a:lumOff val="0"/>
                <a:alphaOff val="0"/>
                <a:shade val="60000"/>
              </a:schemeClr>
            </a:gs>
            <a:gs pos="33000">
              <a:schemeClr val="accent2">
                <a:hueOff val="0"/>
                <a:satOff val="0"/>
                <a:lumOff val="0"/>
                <a:alphaOff val="0"/>
                <a:tint val="86500"/>
              </a:schemeClr>
            </a:gs>
            <a:gs pos="46750">
              <a:schemeClr val="accent2">
                <a:hueOff val="0"/>
                <a:satOff val="0"/>
                <a:lumOff val="0"/>
                <a:alphaOff val="0"/>
                <a:tint val="71000"/>
                <a:satMod val="112000"/>
              </a:schemeClr>
            </a:gs>
            <a:gs pos="53000">
              <a:schemeClr val="accent2">
                <a:hueOff val="0"/>
                <a:satOff val="0"/>
                <a:lumOff val="0"/>
                <a:alphaOff val="0"/>
                <a:tint val="71000"/>
                <a:satMod val="112000"/>
              </a:schemeClr>
            </a:gs>
            <a:gs pos="68000">
              <a:schemeClr val="accent2">
                <a:hueOff val="0"/>
                <a:satOff val="0"/>
                <a:lumOff val="0"/>
                <a:alphaOff val="0"/>
                <a:tint val="86000"/>
              </a:schemeClr>
            </a:gs>
            <a:gs pos="100000">
              <a:schemeClr val="accent2">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AR" sz="2400" b="1" i="0" kern="1200" dirty="0"/>
            <a:t>No pueden infringir normas imperativas.</a:t>
          </a:r>
          <a:endParaRPr lang="en-US" sz="2400" kern="1200" dirty="0"/>
        </a:p>
      </dsp:txBody>
      <dsp:txXfrm>
        <a:off x="38173" y="387199"/>
        <a:ext cx="7844534" cy="705634"/>
      </dsp:txXfrm>
    </dsp:sp>
    <dsp:sp modelId="{037474C4-FF00-4221-A595-A8C70461D053}">
      <dsp:nvSpPr>
        <dsp:cNvPr id="0" name=""/>
        <dsp:cNvSpPr/>
      </dsp:nvSpPr>
      <dsp:spPr>
        <a:xfrm>
          <a:off x="0" y="1047702"/>
          <a:ext cx="7920880" cy="809013"/>
        </a:xfrm>
        <a:prstGeom prst="roundRect">
          <a:avLst/>
        </a:prstGeom>
        <a:gradFill rotWithShape="0">
          <a:gsLst>
            <a:gs pos="0">
              <a:schemeClr val="accent3">
                <a:hueOff val="0"/>
                <a:satOff val="0"/>
                <a:lumOff val="0"/>
                <a:alphaOff val="0"/>
                <a:shade val="60000"/>
              </a:schemeClr>
            </a:gs>
            <a:gs pos="33000">
              <a:schemeClr val="accent3">
                <a:hueOff val="0"/>
                <a:satOff val="0"/>
                <a:lumOff val="0"/>
                <a:alphaOff val="0"/>
                <a:tint val="86500"/>
              </a:schemeClr>
            </a:gs>
            <a:gs pos="46750">
              <a:schemeClr val="accent3">
                <a:hueOff val="0"/>
                <a:satOff val="0"/>
                <a:lumOff val="0"/>
                <a:alphaOff val="0"/>
                <a:tint val="71000"/>
                <a:satMod val="112000"/>
              </a:schemeClr>
            </a:gs>
            <a:gs pos="53000">
              <a:schemeClr val="accent3">
                <a:hueOff val="0"/>
                <a:satOff val="0"/>
                <a:lumOff val="0"/>
                <a:alphaOff val="0"/>
                <a:tint val="71000"/>
                <a:satMod val="112000"/>
              </a:schemeClr>
            </a:gs>
            <a:gs pos="68000">
              <a:schemeClr val="accent3">
                <a:hueOff val="0"/>
                <a:satOff val="0"/>
                <a:lumOff val="0"/>
                <a:alphaOff val="0"/>
                <a:tint val="86000"/>
              </a:schemeClr>
            </a:gs>
            <a:gs pos="100000">
              <a:schemeClr val="accent3">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s-AR" sz="2000" b="1" i="0" kern="1200" dirty="0"/>
            <a:t>Deben estar aprobadas por la autoridad de control (En Argentina, la SSN art. 23, Ley 20.091).</a:t>
          </a:r>
          <a:endParaRPr lang="en-US" sz="2000" kern="1200" dirty="0"/>
        </a:p>
      </dsp:txBody>
      <dsp:txXfrm>
        <a:off x="39493" y="1087195"/>
        <a:ext cx="7841894" cy="730027"/>
      </dsp:txXfrm>
    </dsp:sp>
    <dsp:sp modelId="{7AE2B3B4-2667-41CA-AD92-4A66BFB35B69}">
      <dsp:nvSpPr>
        <dsp:cNvPr id="0" name=""/>
        <dsp:cNvSpPr/>
      </dsp:nvSpPr>
      <dsp:spPr>
        <a:xfrm>
          <a:off x="0" y="1774353"/>
          <a:ext cx="7920880" cy="773387"/>
        </a:xfrm>
        <a:prstGeom prst="roundRect">
          <a:avLst/>
        </a:prstGeom>
        <a:gradFill rotWithShape="0">
          <a:gsLst>
            <a:gs pos="0">
              <a:schemeClr val="accent4">
                <a:hueOff val="0"/>
                <a:satOff val="0"/>
                <a:lumOff val="0"/>
                <a:alphaOff val="0"/>
                <a:shade val="60000"/>
              </a:schemeClr>
            </a:gs>
            <a:gs pos="33000">
              <a:schemeClr val="accent4">
                <a:hueOff val="0"/>
                <a:satOff val="0"/>
                <a:lumOff val="0"/>
                <a:alphaOff val="0"/>
                <a:tint val="86500"/>
              </a:schemeClr>
            </a:gs>
            <a:gs pos="46750">
              <a:schemeClr val="accent4">
                <a:hueOff val="0"/>
                <a:satOff val="0"/>
                <a:lumOff val="0"/>
                <a:alphaOff val="0"/>
                <a:tint val="71000"/>
                <a:satMod val="112000"/>
              </a:schemeClr>
            </a:gs>
            <a:gs pos="53000">
              <a:schemeClr val="accent4">
                <a:hueOff val="0"/>
                <a:satOff val="0"/>
                <a:lumOff val="0"/>
                <a:alphaOff val="0"/>
                <a:tint val="71000"/>
                <a:satMod val="112000"/>
              </a:schemeClr>
            </a:gs>
            <a:gs pos="68000">
              <a:schemeClr val="accent4">
                <a:hueOff val="0"/>
                <a:satOff val="0"/>
                <a:lumOff val="0"/>
                <a:alphaOff val="0"/>
                <a:tint val="86000"/>
              </a:schemeClr>
            </a:gs>
            <a:gs pos="100000">
              <a:schemeClr val="accent4">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s-AR" sz="2000" b="1" i="0" kern="1200" dirty="0"/>
            <a:t>Deben ser claras, comprensibles, autosuficientes y fácilmente legibles (art. 985 CCyCN).</a:t>
          </a:r>
          <a:endParaRPr lang="en-US" sz="2000" kern="1200" dirty="0"/>
        </a:p>
      </dsp:txBody>
      <dsp:txXfrm>
        <a:off x="37754" y="1812107"/>
        <a:ext cx="7845372" cy="697879"/>
      </dsp:txXfrm>
    </dsp:sp>
    <dsp:sp modelId="{FA6A8170-C04E-4FED-BD6B-3AA5188EA958}">
      <dsp:nvSpPr>
        <dsp:cNvPr id="0" name=""/>
        <dsp:cNvSpPr/>
      </dsp:nvSpPr>
      <dsp:spPr>
        <a:xfrm>
          <a:off x="0" y="2601055"/>
          <a:ext cx="7920880" cy="617197"/>
        </a:xfrm>
        <a:prstGeom prst="roundRect">
          <a:avLst/>
        </a:prstGeom>
        <a:gradFill rotWithShape="0">
          <a:gsLst>
            <a:gs pos="0">
              <a:schemeClr val="accent5">
                <a:hueOff val="0"/>
                <a:satOff val="0"/>
                <a:lumOff val="0"/>
                <a:alphaOff val="0"/>
                <a:shade val="60000"/>
              </a:schemeClr>
            </a:gs>
            <a:gs pos="33000">
              <a:schemeClr val="accent5">
                <a:hueOff val="0"/>
                <a:satOff val="0"/>
                <a:lumOff val="0"/>
                <a:alphaOff val="0"/>
                <a:tint val="86500"/>
              </a:schemeClr>
            </a:gs>
            <a:gs pos="46750">
              <a:schemeClr val="accent5">
                <a:hueOff val="0"/>
                <a:satOff val="0"/>
                <a:lumOff val="0"/>
                <a:alphaOff val="0"/>
                <a:tint val="71000"/>
                <a:satMod val="112000"/>
              </a:schemeClr>
            </a:gs>
            <a:gs pos="53000">
              <a:schemeClr val="accent5">
                <a:hueOff val="0"/>
                <a:satOff val="0"/>
                <a:lumOff val="0"/>
                <a:alphaOff val="0"/>
                <a:tint val="71000"/>
                <a:satMod val="112000"/>
              </a:schemeClr>
            </a:gs>
            <a:gs pos="68000">
              <a:schemeClr val="accent5">
                <a:hueOff val="0"/>
                <a:satOff val="0"/>
                <a:lumOff val="0"/>
                <a:alphaOff val="0"/>
                <a:tint val="86000"/>
              </a:schemeClr>
            </a:gs>
            <a:gs pos="100000">
              <a:schemeClr val="accent5">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AR" sz="2400" b="1" i="0" kern="1200" dirty="0"/>
            <a:t>Deben ser equitativas (art. 25 Ley 20.091).</a:t>
          </a:r>
          <a:endParaRPr lang="en-US" sz="2400" kern="1200" dirty="0"/>
        </a:p>
      </dsp:txBody>
      <dsp:txXfrm>
        <a:off x="30129" y="2631184"/>
        <a:ext cx="7860622" cy="556939"/>
      </dsp:txXfrm>
    </dsp:sp>
    <dsp:sp modelId="{BF8BEB9D-9BE3-4DFE-9F05-A91FAD9AC6A3}">
      <dsp:nvSpPr>
        <dsp:cNvPr id="0" name=""/>
        <dsp:cNvSpPr/>
      </dsp:nvSpPr>
      <dsp:spPr>
        <a:xfrm>
          <a:off x="0" y="3255594"/>
          <a:ext cx="7920880" cy="2293979"/>
        </a:xfrm>
        <a:prstGeom prst="roundRect">
          <a:avLst/>
        </a:prstGeom>
        <a:gradFill rotWithShape="0">
          <a:gsLst>
            <a:gs pos="0">
              <a:schemeClr val="accent6">
                <a:hueOff val="0"/>
                <a:satOff val="0"/>
                <a:lumOff val="0"/>
                <a:alphaOff val="0"/>
                <a:shade val="60000"/>
              </a:schemeClr>
            </a:gs>
            <a:gs pos="33000">
              <a:schemeClr val="accent6">
                <a:hueOff val="0"/>
                <a:satOff val="0"/>
                <a:lumOff val="0"/>
                <a:alphaOff val="0"/>
                <a:tint val="86500"/>
              </a:schemeClr>
            </a:gs>
            <a:gs pos="46750">
              <a:schemeClr val="accent6">
                <a:hueOff val="0"/>
                <a:satOff val="0"/>
                <a:lumOff val="0"/>
                <a:alphaOff val="0"/>
                <a:tint val="71000"/>
                <a:satMod val="112000"/>
              </a:schemeClr>
            </a:gs>
            <a:gs pos="53000">
              <a:schemeClr val="accent6">
                <a:hueOff val="0"/>
                <a:satOff val="0"/>
                <a:lumOff val="0"/>
                <a:alphaOff val="0"/>
                <a:tint val="71000"/>
                <a:satMod val="112000"/>
              </a:schemeClr>
            </a:gs>
            <a:gs pos="68000">
              <a:schemeClr val="accent6">
                <a:hueOff val="0"/>
                <a:satOff val="0"/>
                <a:lumOff val="0"/>
                <a:alphaOff val="0"/>
                <a:tint val="86000"/>
              </a:schemeClr>
            </a:gs>
            <a:gs pos="100000">
              <a:schemeClr val="accent6">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s-AR" sz="2000" b="1" i="0" kern="1200" dirty="0">
              <a:solidFill>
                <a:schemeClr val="accent3"/>
              </a:solidFill>
            </a:rPr>
            <a:t>Deben responder a las necesidades técnicas del seguro y resultar razonables con relación al riesgo cubierto, no pudiendo resultar en el vaciamiento del contenido o en la contradicción a la finalidad económico jurídica del contrato de seguro.</a:t>
          </a:r>
          <a:endParaRPr lang="en-US" sz="2000" b="1" kern="1200" dirty="0">
            <a:solidFill>
              <a:schemeClr val="accent3"/>
            </a:solidFill>
          </a:endParaRPr>
        </a:p>
      </dsp:txBody>
      <dsp:txXfrm>
        <a:off x="111983" y="3367577"/>
        <a:ext cx="7696914" cy="20700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74ACA-4C97-486B-9C1D-1043511D506C}">
      <dsp:nvSpPr>
        <dsp:cNvPr id="0" name=""/>
        <dsp:cNvSpPr/>
      </dsp:nvSpPr>
      <dsp:spPr>
        <a:xfrm>
          <a:off x="927" y="811388"/>
          <a:ext cx="3253869" cy="2066207"/>
        </a:xfrm>
        <a:prstGeom prst="roundRect">
          <a:avLst>
            <a:gd name="adj" fmla="val 10000"/>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sp>
    <dsp:sp modelId="{C2FCCB3B-9065-415D-BB7D-19DECD84986E}">
      <dsp:nvSpPr>
        <dsp:cNvPr id="0" name=""/>
        <dsp:cNvSpPr/>
      </dsp:nvSpPr>
      <dsp:spPr>
        <a:xfrm>
          <a:off x="362468" y="1154852"/>
          <a:ext cx="3253869" cy="206620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AR" sz="1800" b="1" i="0" kern="1200" dirty="0">
              <a:solidFill>
                <a:schemeClr val="bg2">
                  <a:lumMod val="25000"/>
                </a:schemeClr>
              </a:solidFill>
            </a:rPr>
            <a:t>Sería absurdo en el seguro de responsabilidad civil automotor que el asegurador se liberara toda vez que el conductor contraviniese las leyes de tránsito. </a:t>
          </a:r>
          <a:endParaRPr lang="en-US" sz="1800" kern="1200" dirty="0">
            <a:solidFill>
              <a:schemeClr val="bg2">
                <a:lumMod val="25000"/>
              </a:schemeClr>
            </a:solidFill>
          </a:endParaRPr>
        </a:p>
      </dsp:txBody>
      <dsp:txXfrm>
        <a:off x="422985" y="1215369"/>
        <a:ext cx="3132835" cy="1945173"/>
      </dsp:txXfrm>
    </dsp:sp>
    <dsp:sp modelId="{448E6D78-645E-4072-A119-AB4EE5BD4000}">
      <dsp:nvSpPr>
        <dsp:cNvPr id="0" name=""/>
        <dsp:cNvSpPr/>
      </dsp:nvSpPr>
      <dsp:spPr>
        <a:xfrm>
          <a:off x="3977878" y="811388"/>
          <a:ext cx="3253869" cy="2066207"/>
        </a:xfrm>
        <a:prstGeom prst="roundRect">
          <a:avLst>
            <a:gd name="adj" fmla="val 10000"/>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sp>
    <dsp:sp modelId="{1AD2CF46-31C5-4088-8EC5-1843E70D6076}">
      <dsp:nvSpPr>
        <dsp:cNvPr id="0" name=""/>
        <dsp:cNvSpPr/>
      </dsp:nvSpPr>
      <dsp:spPr>
        <a:xfrm>
          <a:off x="4339419" y="1154852"/>
          <a:ext cx="3253869" cy="206620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AR" sz="1800" b="1" i="0" kern="1200" dirty="0">
              <a:solidFill>
                <a:schemeClr val="bg2">
                  <a:lumMod val="25000"/>
                </a:schemeClr>
              </a:solidFill>
            </a:rPr>
            <a:t>Ello vaciaría de contenido el contrato de seguro, desnaturalizándolo, porque la exclusión tendría tal amplitud que haría ilusoria la garantía.</a:t>
          </a:r>
          <a:endParaRPr lang="en-US" sz="1800" kern="1200" dirty="0">
            <a:solidFill>
              <a:schemeClr val="bg2">
                <a:lumMod val="25000"/>
              </a:schemeClr>
            </a:solidFill>
          </a:endParaRPr>
        </a:p>
      </dsp:txBody>
      <dsp:txXfrm>
        <a:off x="4399936" y="1215369"/>
        <a:ext cx="3132835" cy="194517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A5E28A-DD4E-6544-99AA-D570EBE938A6}" type="datetimeFigureOut">
              <a:rPr lang="es-ES" smtClean="0"/>
              <a:pPr/>
              <a:t>29/10/2021</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7C141-25FF-8A4B-A62E-4F6DFF9B414E}" type="slidenum">
              <a:rPr lang="es-ES" smtClean="0"/>
              <a:pPr/>
              <a:t>‹Nº›</a:t>
            </a:fld>
            <a:endParaRPr lang="es-ES"/>
          </a:p>
        </p:txBody>
      </p:sp>
    </p:spTree>
    <p:extLst>
      <p:ext uri="{BB962C8B-B14F-4D97-AF65-F5344CB8AC3E}">
        <p14:creationId xmlns:p14="http://schemas.microsoft.com/office/powerpoint/2010/main" val="33848915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1 Marcador de imagen de diapositiva">
            <a:extLst>
              <a:ext uri="{FF2B5EF4-FFF2-40B4-BE49-F238E27FC236}">
                <a16:creationId xmlns:a16="http://schemas.microsoft.com/office/drawing/2014/main" id="{509355B3-1CE5-481D-BE95-319C435C89DF}"/>
              </a:ext>
            </a:extLst>
          </p:cNvPr>
          <p:cNvSpPr>
            <a:spLocks noGrp="1" noRot="1" noChangeAspect="1" noChangeArrowheads="1" noTextEdit="1"/>
          </p:cNvSpPr>
          <p:nvPr>
            <p:ph type="sldImg"/>
          </p:nvPr>
        </p:nvSpPr>
        <p:spPr>
          <a:ln/>
        </p:spPr>
      </p:sp>
      <p:sp>
        <p:nvSpPr>
          <p:cNvPr id="116739" name="2 Marcador de notas">
            <a:extLst>
              <a:ext uri="{FF2B5EF4-FFF2-40B4-BE49-F238E27FC236}">
                <a16:creationId xmlns:a16="http://schemas.microsoft.com/office/drawing/2014/main" id="{5C1220CF-9883-420A-8BFC-41BAB9B290E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latin typeface="Times New Roman" panose="02020603050405020304" pitchFamily="18" charset="0"/>
              <a:ea typeface="ＭＳ Ｐゴシック" panose="020B0600070205080204" pitchFamily="34" charset="-128"/>
            </a:endParaRPr>
          </a:p>
        </p:txBody>
      </p:sp>
      <p:sp>
        <p:nvSpPr>
          <p:cNvPr id="116740" name="3 Marcador de número de diapositiva">
            <a:extLst>
              <a:ext uri="{FF2B5EF4-FFF2-40B4-BE49-F238E27FC236}">
                <a16:creationId xmlns:a16="http://schemas.microsoft.com/office/drawing/2014/main" id="{D7C0F7CE-C784-48A9-8A99-01EF4B4AFA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EF6FD0F6-926D-4D37-B406-D44A7EA3BFC2}" type="slidenum">
              <a:rPr lang="es-ES_tradnl" altLang="es-AR">
                <a:solidFill>
                  <a:schemeClr val="accent2"/>
                </a:solidFill>
              </a:rPr>
              <a:pPr>
                <a:spcBef>
                  <a:spcPct val="0"/>
                </a:spcBef>
              </a:pPr>
              <a:t>28</a:t>
            </a:fld>
            <a:endParaRPr lang="es-ES_tradnl" altLang="es-AR">
              <a:solidFill>
                <a:schemeClr val="accent2"/>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16219206-D714-4F6C-BA55-F275C93AA7F3}" type="datetimeFigureOut">
              <a:rPr lang="es-AR" smtClean="0"/>
              <a:pPr/>
              <a:t>29/10/2021</a:t>
            </a:fld>
            <a:endParaRPr lang="es-AR"/>
          </a:p>
        </p:txBody>
      </p:sp>
      <p:sp>
        <p:nvSpPr>
          <p:cNvPr id="17" name="16 Marcador de pie de página"/>
          <p:cNvSpPr>
            <a:spLocks noGrp="1"/>
          </p:cNvSpPr>
          <p:nvPr>
            <p:ph type="ftr" sz="quarter" idx="11"/>
          </p:nvPr>
        </p:nvSpPr>
        <p:spPr/>
        <p:txBody>
          <a:bodyPr/>
          <a:lstStyle/>
          <a:p>
            <a:endParaRPr lang="es-AR"/>
          </a:p>
        </p:txBody>
      </p:sp>
      <p:sp>
        <p:nvSpPr>
          <p:cNvPr id="29" name="28 Marcador de número de diapositiva"/>
          <p:cNvSpPr>
            <a:spLocks noGrp="1"/>
          </p:cNvSpPr>
          <p:nvPr>
            <p:ph type="sldNum" sz="quarter" idx="12"/>
          </p:nvPr>
        </p:nvSpPr>
        <p:spPr/>
        <p:txBody>
          <a:bodyPr/>
          <a:lstStyle/>
          <a:p>
            <a:fld id="{D63E9DD7-C7CA-47C7-ACF5-58505168CEA3}" type="slidenum">
              <a:rPr lang="es-AR" smtClean="0"/>
              <a:pPr/>
              <a:t>‹Nº›</a:t>
            </a:fld>
            <a:endParaRPr lang="es-AR"/>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16219206-D714-4F6C-BA55-F275C93AA7F3}" type="datetimeFigureOut">
              <a:rPr lang="es-AR" smtClean="0"/>
              <a:pPr/>
              <a:t>29/10/2021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63E9DD7-C7CA-47C7-ACF5-58505168CEA3}"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16219206-D714-4F6C-BA55-F275C93AA7F3}" type="datetimeFigureOut">
              <a:rPr lang="es-AR" smtClean="0"/>
              <a:pPr/>
              <a:t>29/10/2021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63E9DD7-C7CA-47C7-ACF5-58505168CEA3}"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16219206-D714-4F6C-BA55-F275C93AA7F3}" type="datetimeFigureOut">
              <a:rPr lang="es-AR" smtClean="0"/>
              <a:pPr/>
              <a:t>29/10/2021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63E9DD7-C7CA-47C7-ACF5-58505168CEA3}"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16219206-D714-4F6C-BA55-F275C93AA7F3}" type="datetimeFigureOut">
              <a:rPr lang="es-AR" smtClean="0"/>
              <a:pPr/>
              <a:t>29/10/2021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a:xfrm>
            <a:off x="7924800" y="6416675"/>
            <a:ext cx="762000" cy="365125"/>
          </a:xfrm>
        </p:spPr>
        <p:txBody>
          <a:bodyPr/>
          <a:lstStyle/>
          <a:p>
            <a:fld id="{D63E9DD7-C7CA-47C7-ACF5-58505168CEA3}"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16219206-D714-4F6C-BA55-F275C93AA7F3}" type="datetimeFigureOut">
              <a:rPr lang="es-AR" smtClean="0"/>
              <a:pPr/>
              <a:t>29/10/2021</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D63E9DD7-C7CA-47C7-ACF5-58505168CEA3}"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16219206-D714-4F6C-BA55-F275C93AA7F3}" type="datetimeFigureOut">
              <a:rPr lang="es-AR" smtClean="0"/>
              <a:pPr/>
              <a:t>29/10/2021</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D63E9DD7-C7CA-47C7-ACF5-58505168CEA3}"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6219206-D714-4F6C-BA55-F275C93AA7F3}" type="datetimeFigureOut">
              <a:rPr lang="es-AR" smtClean="0"/>
              <a:pPr/>
              <a:t>29/10/2021</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D63E9DD7-C7CA-47C7-ACF5-58505168CEA3}"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219206-D714-4F6C-BA55-F275C93AA7F3}" type="datetimeFigureOut">
              <a:rPr lang="es-AR" smtClean="0"/>
              <a:pPr/>
              <a:t>29/10/2021</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D63E9DD7-C7CA-47C7-ACF5-58505168CEA3}"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16219206-D714-4F6C-BA55-F275C93AA7F3}" type="datetimeFigureOut">
              <a:rPr lang="es-AR" smtClean="0"/>
              <a:pPr/>
              <a:t>29/10/2021</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D63E9DD7-C7CA-47C7-ACF5-58505168CEA3}"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16219206-D714-4F6C-BA55-F275C93AA7F3}" type="datetimeFigureOut">
              <a:rPr lang="es-AR" smtClean="0"/>
              <a:pPr/>
              <a:t>29/10/2021</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D63E9DD7-C7CA-47C7-ACF5-58505168CEA3}"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219206-D714-4F6C-BA55-F275C93AA7F3}" type="datetimeFigureOut">
              <a:rPr lang="es-AR" smtClean="0"/>
              <a:pPr/>
              <a:t>29/10/2021</a:t>
            </a:fld>
            <a:endParaRPr lang="es-AR"/>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AR"/>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63E9DD7-C7CA-47C7-ACF5-58505168CEA3}" type="slidenum">
              <a:rPr lang="es-AR" smtClean="0"/>
              <a:pPr/>
              <a:t>‹Nº›</a:t>
            </a:fld>
            <a:endParaRPr lang="es-AR"/>
          </a:p>
        </p:txBody>
      </p:sp>
    </p:spTree>
  </p:cSld>
  <p:clrMap bg1="dk1" tx1="lt1" bg2="dk2" tx2="lt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675456"/>
            <a:ext cx="7920880" cy="4032448"/>
          </a:xfrm>
        </p:spPr>
        <p:txBody>
          <a:bodyPr>
            <a:normAutofit/>
          </a:bodyPr>
          <a:lstStyle/>
          <a:p>
            <a:pPr algn="ctr"/>
            <a:r>
              <a:rPr lang="es-AR" sz="3200" dirty="0">
                <a:solidFill>
                  <a:srgbClr val="002060"/>
                </a:solidFill>
              </a:rPr>
              <a:t>INSTITUTO DE DERECHO DE SEGUROS CALZ</a:t>
            </a:r>
            <a:br>
              <a:rPr lang="es-AR" sz="3200" dirty="0">
                <a:solidFill>
                  <a:schemeClr val="accent3"/>
                </a:solidFill>
              </a:rPr>
            </a:br>
            <a:br>
              <a:rPr lang="es-AR" sz="3200" dirty="0"/>
            </a:br>
            <a:r>
              <a:rPr lang="es-AR" sz="3200" dirty="0" err="1">
                <a:solidFill>
                  <a:schemeClr val="tx1"/>
                </a:solidFill>
              </a:rPr>
              <a:t>DelimitaciÓn</a:t>
            </a:r>
            <a:r>
              <a:rPr lang="es-AR" sz="3200" dirty="0">
                <a:solidFill>
                  <a:schemeClr val="tx1"/>
                </a:solidFill>
              </a:rPr>
              <a:t> del riesgo, exclusiones de cobertura Y CADUCIDADES</a:t>
            </a:r>
            <a:endParaRPr lang="es-AR" sz="3200" b="1" dirty="0">
              <a:solidFill>
                <a:schemeClr val="tx1"/>
              </a:solidFill>
            </a:endParaRPr>
          </a:p>
        </p:txBody>
      </p:sp>
      <p:sp>
        <p:nvSpPr>
          <p:cNvPr id="3" name="2 Subtítulo"/>
          <p:cNvSpPr>
            <a:spLocks noGrp="1"/>
          </p:cNvSpPr>
          <p:nvPr>
            <p:ph type="subTitle" idx="1"/>
          </p:nvPr>
        </p:nvSpPr>
        <p:spPr>
          <a:xfrm>
            <a:off x="539552" y="4149080"/>
            <a:ext cx="8280920" cy="2267694"/>
          </a:xfrm>
        </p:spPr>
        <p:txBody>
          <a:bodyPr>
            <a:normAutofit fontScale="92500" lnSpcReduction="10000"/>
          </a:bodyPr>
          <a:lstStyle/>
          <a:p>
            <a:pPr algn="ctr"/>
            <a:r>
              <a:rPr lang="es-AR" sz="3300" b="1" dirty="0">
                <a:solidFill>
                  <a:srgbClr val="002060"/>
                </a:solidFill>
              </a:rPr>
              <a:t>POR MARIA FABIANA COMPIANI</a:t>
            </a:r>
            <a:endParaRPr lang="es-AR" sz="3000" b="1" dirty="0">
              <a:solidFill>
                <a:srgbClr val="002060"/>
              </a:solidFill>
            </a:endParaRPr>
          </a:p>
          <a:p>
            <a:endParaRPr lang="es-AR" b="1" dirty="0"/>
          </a:p>
          <a:p>
            <a:r>
              <a:rPr lang="es-AR" b="1" dirty="0"/>
              <a:t>			</a:t>
            </a:r>
          </a:p>
          <a:p>
            <a:endParaRPr lang="es-AR" sz="2400" dirty="0"/>
          </a:p>
          <a:p>
            <a:pPr algn="r"/>
            <a:r>
              <a:rPr lang="es-AR" sz="2400" b="1" dirty="0"/>
              <a:t> 			29</a:t>
            </a:r>
            <a:r>
              <a:rPr lang="es-AR" sz="3100" b="1" dirty="0"/>
              <a:t> de octubre de 2021</a:t>
            </a:r>
            <a:endParaRPr lang="es-AR"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410522"/>
            <a:ext cx="3267075"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B0C778AA-A67D-45C0-BAA5-4D704CF917F6}"/>
              </a:ext>
            </a:extLst>
          </p:cNvPr>
          <p:cNvSpPr>
            <a:spLocks noGrp="1" noChangeArrowheads="1"/>
          </p:cNvSpPr>
          <p:nvPr>
            <p:ph type="title"/>
          </p:nvPr>
        </p:nvSpPr>
        <p:spPr/>
        <p:txBody>
          <a:bodyPr/>
          <a:lstStyle/>
          <a:p>
            <a:r>
              <a:rPr lang="es-AR" altLang="es-AR" sz="3200" b="1" dirty="0">
                <a:solidFill>
                  <a:schemeClr val="tx2"/>
                </a:solidFill>
              </a:rPr>
              <a:t>Cláusulas de exclusión de cobertura y la caducidad de la cobertura. Cont.</a:t>
            </a:r>
            <a:endParaRPr lang="es-ES" altLang="es-AR" sz="3200" b="1" dirty="0">
              <a:solidFill>
                <a:schemeClr val="tx2"/>
              </a:solidFill>
            </a:endParaRPr>
          </a:p>
        </p:txBody>
      </p:sp>
      <p:sp>
        <p:nvSpPr>
          <p:cNvPr id="58371" name="Rectangle 3">
            <a:extLst>
              <a:ext uri="{FF2B5EF4-FFF2-40B4-BE49-F238E27FC236}">
                <a16:creationId xmlns:a16="http://schemas.microsoft.com/office/drawing/2014/main" id="{B02A13A4-BF97-450D-A21A-A95CFCD04267}"/>
              </a:ext>
            </a:extLst>
          </p:cNvPr>
          <p:cNvSpPr>
            <a:spLocks noGrp="1" noChangeArrowheads="1"/>
          </p:cNvSpPr>
          <p:nvPr>
            <p:ph type="body" idx="1"/>
          </p:nvPr>
        </p:nvSpPr>
        <p:spPr>
          <a:xfrm>
            <a:off x="179513" y="1556792"/>
            <a:ext cx="8493000" cy="4890046"/>
          </a:xfrm>
        </p:spPr>
        <p:txBody>
          <a:bodyPr>
            <a:normAutofit/>
          </a:bodyPr>
          <a:lstStyle/>
          <a:p>
            <a:pPr algn="just">
              <a:lnSpc>
                <a:spcPct val="90000"/>
              </a:lnSpc>
            </a:pPr>
            <a:r>
              <a:rPr lang="es-ES" altLang="es-AR" sz="2400" b="1" dirty="0"/>
              <a:t>Toda “exclusión de cobertura fundada en una conducta del asegurado” es una carga convencional y tiene su misma naturaleza jurídica (Soto, Héctor, “cargas convencionales” y “exclusiones de cobertura fundadas en una conducta del asegurado”, RCyS, número 9 de 2009, pág. 31/49).</a:t>
            </a:r>
          </a:p>
          <a:p>
            <a:pPr algn="just">
              <a:lnSpc>
                <a:spcPct val="90000"/>
              </a:lnSpc>
            </a:pPr>
            <a:endParaRPr lang="es-ES" altLang="es-AR" sz="2400" b="1" dirty="0"/>
          </a:p>
          <a:p>
            <a:pPr algn="just">
              <a:lnSpc>
                <a:spcPct val="90000"/>
              </a:lnSpc>
            </a:pPr>
            <a:r>
              <a:rPr lang="es-AR" altLang="es-AR" sz="2400" b="1" dirty="0"/>
              <a:t>En contra, </a:t>
            </a:r>
            <a:r>
              <a:rPr lang="es-ES" altLang="es-AR" sz="2400" b="1" dirty="0" err="1">
                <a:cs typeface="Times New Roman" panose="02020603050405020304" pitchFamily="18" charset="0"/>
              </a:rPr>
              <a:t>Halperin</a:t>
            </a:r>
            <a:r>
              <a:rPr lang="es-ES" altLang="es-AR" sz="2400" b="1" dirty="0">
                <a:cs typeface="Times New Roman" panose="02020603050405020304" pitchFamily="18" charset="0"/>
              </a:rPr>
              <a:t>, Isaac, Seguros, tomo I, pág. 382 y </a:t>
            </a:r>
            <a:r>
              <a:rPr lang="es-ES" altLang="es-AR" sz="2400" b="1" dirty="0" err="1">
                <a:cs typeface="Times New Roman" panose="02020603050405020304" pitchFamily="18" charset="0"/>
              </a:rPr>
              <a:t>sgtes</a:t>
            </a:r>
            <a:r>
              <a:rPr lang="es-ES" altLang="es-AR" sz="2400" b="1" dirty="0">
                <a:cs typeface="Times New Roman" panose="02020603050405020304" pitchFamily="18" charset="0"/>
              </a:rPr>
              <a:t>., Editorial Depalma. Segunda edición. Buenos Aires, mayo de 1983; y Stiglitz, Rubén S., Contrato de seguro, Pág. 116 y </a:t>
            </a:r>
            <a:r>
              <a:rPr lang="es-ES" altLang="es-AR" sz="2400" b="1" dirty="0" err="1">
                <a:cs typeface="Times New Roman" panose="02020603050405020304" pitchFamily="18" charset="0"/>
              </a:rPr>
              <a:t>sgtes</a:t>
            </a:r>
            <a:r>
              <a:rPr lang="es-ES" altLang="es-AR" sz="2400" b="1" dirty="0">
                <a:cs typeface="Times New Roman" panose="02020603050405020304" pitchFamily="18" charset="0"/>
              </a:rPr>
              <a:t>., Ediciones La Rocca, Bs.As., 1988, </a:t>
            </a:r>
            <a:r>
              <a:rPr lang="es-ES" altLang="es-AR" sz="2400" b="1" dirty="0" err="1">
                <a:cs typeface="Times New Roman" panose="02020603050405020304" pitchFamily="18" charset="0"/>
              </a:rPr>
              <a:t>Donati</a:t>
            </a:r>
            <a:r>
              <a:rPr lang="es-ES" altLang="es-AR" sz="2400" b="1" dirty="0">
                <a:cs typeface="Times New Roman" panose="02020603050405020304" pitchFamily="18" charset="0"/>
              </a:rPr>
              <a:t>, Antígono, Los Seguros Privados, pág. 280 y </a:t>
            </a:r>
            <a:r>
              <a:rPr lang="es-ES" altLang="es-AR" sz="2400" b="1" dirty="0" err="1">
                <a:cs typeface="Times New Roman" panose="02020603050405020304" pitchFamily="18" charset="0"/>
              </a:rPr>
              <a:t>sgtes</a:t>
            </a:r>
            <a:r>
              <a:rPr lang="es-ES" altLang="es-AR" sz="2400" b="1" dirty="0">
                <a:cs typeface="Times New Roman" panose="02020603050405020304" pitchFamily="18" charset="0"/>
              </a:rPr>
              <a:t>., Librería Bosch, Barcelona, 1960.</a:t>
            </a:r>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251520" y="260648"/>
            <a:ext cx="5040560" cy="6408712"/>
          </a:xfrm>
        </p:spPr>
        <p:txBody>
          <a:bodyPr>
            <a:normAutofit fontScale="92500" lnSpcReduction="10000"/>
          </a:bodyPr>
          <a:lstStyle/>
          <a:p>
            <a:pPr marL="137160" indent="0" algn="just">
              <a:lnSpc>
                <a:spcPct val="90000"/>
              </a:lnSpc>
              <a:buNone/>
            </a:pPr>
            <a:r>
              <a:rPr lang="es-AR" sz="2400" b="1" dirty="0"/>
              <a:t>La delimitación del riesgo precede al nacimiento de los derechos y obligaciones de las partes. </a:t>
            </a:r>
            <a:r>
              <a:rPr lang="es-AR" sz="2400" b="1" u="sng" dirty="0"/>
              <a:t>Comprende la individualización y determinación de la base del riesgo asegurado y la fijación de los límites económicos</a:t>
            </a:r>
            <a:r>
              <a:rPr lang="es-AR" sz="2400" b="1" dirty="0"/>
              <a:t>, como franquicias, descubiertos, sumas aseguradas. Hace al objeto del contrato. </a:t>
            </a:r>
            <a:endParaRPr lang="es-ES_tradnl" sz="2400" b="1" dirty="0"/>
          </a:p>
          <a:p>
            <a:pPr marL="137160" indent="0" algn="just">
              <a:lnSpc>
                <a:spcPct val="90000"/>
              </a:lnSpc>
              <a:buNone/>
            </a:pPr>
            <a:r>
              <a:rPr lang="es-AR" sz="2400" b="1" dirty="0"/>
              <a:t>En cambio, </a:t>
            </a:r>
            <a:r>
              <a:rPr lang="es-AR" sz="2400" b="1" u="sng" dirty="0"/>
              <a:t>las cláusulas limitativas, tanto las exonerativas (que eliminan totalmente la responsabilidad), como las limitativas propiamente dichas (sólo lo hacen parcialmente), evidencian el propósito de liberar o atenuar la responsabilidad del asegurador</a:t>
            </a:r>
            <a:r>
              <a:rPr lang="es-AR" sz="2400" b="1" dirty="0"/>
              <a:t> y, consecuentemente, del derecho a obtener la indemnidad por el asegurado o el pleno resarcimiento del daño, por el tercero. Se aplica en la etapa de los efectos del contrato.</a:t>
            </a:r>
            <a:endParaRPr lang="es-ES_tradnl" sz="2400" b="1" dirty="0"/>
          </a:p>
          <a:p>
            <a:pPr>
              <a:lnSpc>
                <a:spcPct val="90000"/>
              </a:lnSpc>
            </a:pPr>
            <a:endParaRPr lang="es-ES" sz="1400" dirty="0"/>
          </a:p>
        </p:txBody>
      </p:sp>
      <p:sp>
        <p:nvSpPr>
          <p:cNvPr id="8" name="Content Placeholder 3">
            <a:extLst>
              <a:ext uri="{FF2B5EF4-FFF2-40B4-BE49-F238E27FC236}">
                <a16:creationId xmlns:a16="http://schemas.microsoft.com/office/drawing/2014/main" id="{24D49BDF-9789-4223-AB8E-FD6725F9AF69}"/>
              </a:ext>
            </a:extLst>
          </p:cNvPr>
          <p:cNvSpPr>
            <a:spLocks noGrp="1"/>
          </p:cNvSpPr>
          <p:nvPr>
            <p:ph sz="half" idx="2"/>
          </p:nvPr>
        </p:nvSpPr>
        <p:spPr>
          <a:xfrm>
            <a:off x="5292080" y="1628800"/>
            <a:ext cx="3394720" cy="4497363"/>
          </a:xfrm>
        </p:spPr>
        <p:txBody>
          <a:bodyPr>
            <a:normAutofit fontScale="92500" lnSpcReduction="10000"/>
          </a:bodyPr>
          <a:lstStyle/>
          <a:p>
            <a:pPr marL="137160" indent="0">
              <a:buNone/>
            </a:pPr>
            <a:r>
              <a:rPr lang="es-MX" sz="3200" b="1" dirty="0">
                <a:solidFill>
                  <a:srgbClr val="002060"/>
                </a:solidFill>
              </a:rPr>
              <a:t>Distinción entre cláusula limitativa y delimitadora del riesgo asegurado</a:t>
            </a:r>
            <a:endParaRPr lang="en-US" sz="3200" b="1" dirty="0">
              <a:solidFill>
                <a:srgbClr val="002060"/>
              </a:solidFill>
            </a:endParaRPr>
          </a:p>
        </p:txBody>
      </p:sp>
    </p:spTree>
    <p:extLst>
      <p:ext uri="{BB962C8B-B14F-4D97-AF65-F5344CB8AC3E}">
        <p14:creationId xmlns:p14="http://schemas.microsoft.com/office/powerpoint/2010/main" val="163272254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7584" y="476672"/>
            <a:ext cx="8229600" cy="1066800"/>
          </a:xfrm>
        </p:spPr>
        <p:txBody>
          <a:bodyPr>
            <a:normAutofit fontScale="90000"/>
          </a:bodyPr>
          <a:lstStyle/>
          <a:p>
            <a:r>
              <a:rPr lang="es-ES" sz="3600" b="1" dirty="0">
                <a:solidFill>
                  <a:schemeClr val="tx1"/>
                </a:solidFill>
              </a:rPr>
              <a:t>Distinción entre cláusula limitativa y delimitadora del riesgo asegurado. Cont.</a:t>
            </a:r>
            <a:endParaRPr lang="es-ES" dirty="0">
              <a:solidFill>
                <a:schemeClr val="tx1"/>
              </a:solidFill>
            </a:endParaRPr>
          </a:p>
        </p:txBody>
      </p:sp>
      <p:sp>
        <p:nvSpPr>
          <p:cNvPr id="3" name="Marcador de contenido 2"/>
          <p:cNvSpPr>
            <a:spLocks noGrp="1"/>
          </p:cNvSpPr>
          <p:nvPr>
            <p:ph idx="1"/>
          </p:nvPr>
        </p:nvSpPr>
        <p:spPr>
          <a:xfrm>
            <a:off x="323528" y="1700808"/>
            <a:ext cx="8424936" cy="4896544"/>
          </a:xfrm>
        </p:spPr>
        <p:txBody>
          <a:bodyPr>
            <a:normAutofit/>
          </a:bodyPr>
          <a:lstStyle/>
          <a:p>
            <a:pPr algn="just"/>
            <a:r>
              <a:rPr lang="es-AR" sz="2800" dirty="0"/>
              <a:t>Esta distinción no es menor. </a:t>
            </a:r>
            <a:r>
              <a:rPr lang="es-AR" sz="2800" b="1" dirty="0">
                <a:solidFill>
                  <a:srgbClr val="002060"/>
                </a:solidFill>
              </a:rPr>
              <a:t>Las cláusulas limitativas de responsabilidad pueden ser declaradas abusivas</a:t>
            </a:r>
            <a:r>
              <a:rPr lang="es-AR" sz="2800" dirty="0">
                <a:solidFill>
                  <a:srgbClr val="002060"/>
                </a:solidFill>
              </a:rPr>
              <a:t>,</a:t>
            </a:r>
            <a:r>
              <a:rPr lang="es-AR" sz="2800" dirty="0"/>
              <a:t> en tanto importan un desequilibrio significativo en perjuicio del asegurado consumidor.</a:t>
            </a:r>
            <a:endParaRPr lang="es-ES_tradnl" sz="2800" dirty="0"/>
          </a:p>
          <a:p>
            <a:pPr algn="just"/>
            <a:r>
              <a:rPr lang="es-AR" sz="2800" dirty="0"/>
              <a:t>En cambio, </a:t>
            </a:r>
            <a:r>
              <a:rPr lang="es-AR" sz="2800" b="1" dirty="0">
                <a:solidFill>
                  <a:srgbClr val="002060"/>
                </a:solidFill>
              </a:rPr>
              <a:t>no correspondería tal declaración por exclusiones o límites de cobertura</a:t>
            </a:r>
            <a:r>
              <a:rPr lang="es-AR" sz="2800" dirty="0"/>
              <a:t>, que integran el objeto del contrato y, por ende, fueron originadas en la materia negocial entre las partes que contratan.</a:t>
            </a:r>
            <a:endParaRPr lang="es-ES_tradnl" sz="2800" dirty="0"/>
          </a:p>
          <a:p>
            <a:pPr marL="0" indent="0">
              <a:buNone/>
            </a:pPr>
            <a:endParaRPr lang="es-ES" dirty="0"/>
          </a:p>
        </p:txBody>
      </p:sp>
    </p:spTree>
    <p:extLst>
      <p:ext uri="{BB962C8B-B14F-4D97-AF65-F5344CB8AC3E}">
        <p14:creationId xmlns:p14="http://schemas.microsoft.com/office/powerpoint/2010/main" val="2428203912"/>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ext Placeholder 2">
            <a:extLst>
              <a:ext uri="{FF2B5EF4-FFF2-40B4-BE49-F238E27FC236}">
                <a16:creationId xmlns:a16="http://schemas.microsoft.com/office/drawing/2014/main" id="{253E4D69-91F1-479B-B334-2439185CA07E}"/>
              </a:ext>
            </a:extLst>
          </p:cNvPr>
          <p:cNvSpPr>
            <a:spLocks noGrp="1"/>
          </p:cNvSpPr>
          <p:nvPr>
            <p:ph type="body" idx="2"/>
          </p:nvPr>
        </p:nvSpPr>
        <p:spPr>
          <a:xfrm>
            <a:off x="457200" y="1524000"/>
            <a:ext cx="3008313" cy="4602163"/>
          </a:xfrm>
        </p:spPr>
        <p:txBody>
          <a:bodyPr>
            <a:normAutofit/>
          </a:bodyPr>
          <a:lstStyle/>
          <a:p>
            <a:r>
              <a:rPr lang="es-AR" altLang="es-AR" sz="3200" b="1" dirty="0">
                <a:solidFill>
                  <a:srgbClr val="002060"/>
                </a:solidFill>
              </a:rPr>
              <a:t>Delimitación del riesgo y cláusula abusiva</a:t>
            </a:r>
            <a:endParaRPr lang="en-US" sz="3200" dirty="0">
              <a:solidFill>
                <a:srgbClr val="002060"/>
              </a:solidFill>
            </a:endParaRPr>
          </a:p>
        </p:txBody>
      </p:sp>
      <p:sp>
        <p:nvSpPr>
          <p:cNvPr id="68611" name="2 Marcador de contenido"/>
          <p:cNvSpPr>
            <a:spLocks noGrp="1"/>
          </p:cNvSpPr>
          <p:nvPr>
            <p:ph sz="half" idx="1"/>
          </p:nvPr>
        </p:nvSpPr>
        <p:spPr>
          <a:xfrm>
            <a:off x="3575050" y="620688"/>
            <a:ext cx="5111750" cy="5853113"/>
          </a:xfrm>
        </p:spPr>
        <p:txBody>
          <a:bodyPr>
            <a:normAutofit fontScale="92500" lnSpcReduction="20000"/>
          </a:bodyPr>
          <a:lstStyle/>
          <a:p>
            <a:pPr algn="just" eaLnBrk="1" hangingPunct="1"/>
            <a:r>
              <a:rPr lang="es-AR" altLang="es-AR" sz="2800" b="1" dirty="0"/>
              <a:t>La delimitación del riesgo integra el objeto del contrato y, por tanto, no podría ser considerada como cláusula abusiva, ya que son las partes quienes acuerdan sobre el objeto de la contratación.</a:t>
            </a:r>
          </a:p>
          <a:p>
            <a:pPr algn="just" eaLnBrk="1" hangingPunct="1"/>
            <a:r>
              <a:rPr lang="es-AR" altLang="es-AR" sz="2800" b="1" dirty="0"/>
              <a:t>Por ej., no podría considerarse abusiva la cláusula por la que en el seguro automotor se cubre sólo la responsabilidad civil hacia terceros y no contra todo riesgo (</a:t>
            </a:r>
            <a:r>
              <a:rPr lang="es-AR" altLang="es-AR" sz="2800" b="1" dirty="0" err="1"/>
              <a:t>Vazquez</a:t>
            </a:r>
            <a:r>
              <a:rPr lang="es-AR" altLang="es-AR" sz="2800" b="1" dirty="0"/>
              <a:t> Ferreyra).</a:t>
            </a:r>
          </a:p>
        </p:txBody>
      </p:sp>
    </p:spTree>
    <p:extLst>
      <p:ext uri="{BB962C8B-B14F-4D97-AF65-F5344CB8AC3E}">
        <p14:creationId xmlns:p14="http://schemas.microsoft.com/office/powerpoint/2010/main" val="809622292"/>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a:extLst>
              <a:ext uri="{FF2B5EF4-FFF2-40B4-BE49-F238E27FC236}">
                <a16:creationId xmlns:a16="http://schemas.microsoft.com/office/drawing/2014/main" id="{9D890D95-5ECC-4519-B984-1B2D0D4B6AF1}"/>
              </a:ext>
            </a:extLst>
          </p:cNvPr>
          <p:cNvSpPr>
            <a:spLocks noGrp="1" noChangeArrowheads="1"/>
          </p:cNvSpPr>
          <p:nvPr>
            <p:ph type="title"/>
          </p:nvPr>
        </p:nvSpPr>
        <p:spPr>
          <a:xfrm>
            <a:off x="866215" y="973669"/>
            <a:ext cx="6619244" cy="706964"/>
          </a:xfrm>
        </p:spPr>
        <p:txBody>
          <a:bodyPr>
            <a:normAutofit/>
          </a:bodyPr>
          <a:lstStyle/>
          <a:p>
            <a:pPr eaLnBrk="1" hangingPunct="1">
              <a:lnSpc>
                <a:spcPct val="90000"/>
              </a:lnSpc>
            </a:pPr>
            <a:r>
              <a:rPr lang="es-AR" altLang="es-AR" sz="2200" b="1" dirty="0">
                <a:solidFill>
                  <a:srgbClr val="FFFFFF"/>
                </a:solidFill>
              </a:rPr>
              <a:t>Delimitación del riesgo y cláusula abusiva. Cont.</a:t>
            </a:r>
            <a:endParaRPr lang="es-ES" altLang="es-AR" sz="2200" b="1" dirty="0">
              <a:solidFill>
                <a:srgbClr val="FFFFFF"/>
              </a:solidFill>
            </a:endParaRPr>
          </a:p>
        </p:txBody>
      </p:sp>
      <p:graphicFrame>
        <p:nvGraphicFramePr>
          <p:cNvPr id="39940" name="Rectangle 3">
            <a:extLst>
              <a:ext uri="{FF2B5EF4-FFF2-40B4-BE49-F238E27FC236}">
                <a16:creationId xmlns:a16="http://schemas.microsoft.com/office/drawing/2014/main" id="{92C288DE-5F1E-4768-851B-ADB3D6BE10A0}"/>
              </a:ext>
            </a:extLst>
          </p:cNvPr>
          <p:cNvGraphicFramePr>
            <a:graphicFrameLocks noGrp="1"/>
          </p:cNvGraphicFramePr>
          <p:nvPr>
            <p:ph idx="1"/>
          </p:nvPr>
        </p:nvGraphicFramePr>
        <p:xfrm>
          <a:off x="467544" y="2060848"/>
          <a:ext cx="828092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819688"/>
      </p:ext>
    </p:extLst>
  </p:cSld>
  <p:clrMapOvr>
    <a:masterClrMapping/>
  </p:clrMapOvr>
  <p:transition>
    <p:spli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7624" y="0"/>
            <a:ext cx="6571060" cy="898674"/>
          </a:xfrm>
        </p:spPr>
        <p:txBody>
          <a:bodyPr anchor="b">
            <a:normAutofit/>
          </a:bodyPr>
          <a:lstStyle/>
          <a:p>
            <a:pPr>
              <a:lnSpc>
                <a:spcPct val="90000"/>
              </a:lnSpc>
            </a:pPr>
            <a:r>
              <a:rPr lang="es-ES" sz="2700" b="1" dirty="0">
                <a:solidFill>
                  <a:srgbClr val="002060"/>
                </a:solidFill>
              </a:rPr>
              <a:t>Nulidad de los límites del Mercosur</a:t>
            </a:r>
          </a:p>
        </p:txBody>
      </p:sp>
      <p:sp>
        <p:nvSpPr>
          <p:cNvPr id="3" name="Marcador de contenido 2"/>
          <p:cNvSpPr>
            <a:spLocks noGrp="1"/>
          </p:cNvSpPr>
          <p:nvPr>
            <p:ph idx="1"/>
          </p:nvPr>
        </p:nvSpPr>
        <p:spPr>
          <a:xfrm>
            <a:off x="395537" y="1124744"/>
            <a:ext cx="8280920" cy="5400600"/>
          </a:xfrm>
        </p:spPr>
        <p:txBody>
          <a:bodyPr anchor="ctr">
            <a:normAutofit fontScale="85000" lnSpcReduction="20000"/>
          </a:bodyPr>
          <a:lstStyle/>
          <a:p>
            <a:pPr marL="0" indent="0" algn="just">
              <a:lnSpc>
                <a:spcPct val="90000"/>
              </a:lnSpc>
              <a:buNone/>
            </a:pPr>
            <a:r>
              <a:rPr lang="es-AR" b="1" i="1" dirty="0">
                <a:solidFill>
                  <a:srgbClr val="EBEBEB"/>
                </a:solidFill>
              </a:rPr>
              <a:t>“…la disposición citada excluye de la cobertura de riesgos de la Póliza del Mercosur, a los daños que sufrieran las personas transportadas en el vehículo. </a:t>
            </a:r>
            <a:r>
              <a:rPr lang="es-AR" b="1" i="1" u="sng" dirty="0">
                <a:solidFill>
                  <a:srgbClr val="EBEBEB"/>
                </a:solidFill>
              </a:rPr>
              <a:t>Cabe tener presente que tales disposiciones no constituyen una limitación de responsabilidad, sino que importan una extensión de la cobertura contratada en el país, que opera de forma automática en las condiciones y con el alcance establecidos por el acuerdo internacional</a:t>
            </a:r>
            <a:r>
              <a:rPr lang="es-AR" b="1" i="1" dirty="0">
                <a:solidFill>
                  <a:srgbClr val="EBEBEB"/>
                </a:solidFill>
              </a:rPr>
              <a:t>. Que el a quo prescindió de dicha normativa con solo apoyo en circunstancias fácticas y de derecho común, lo que importa desconocimiento de los compromisos asumidos por el país en el ámbito del Mercosur, a la vez que coloca a las compañías aseguradoras de la República Argentina en desigualdad de condiciones respecto de las domiciliadas en otros estados parte, contraviniendo de tal modo los propios objetivos de las resoluciones adoptadas por el Grupo Mercado Común del Mercosur…” (voto de la Dra. Highton de Nolasco, </a:t>
            </a:r>
            <a:r>
              <a:rPr lang="es-ES_tradnl" b="1" dirty="0">
                <a:solidFill>
                  <a:srgbClr val="EBEBEB"/>
                </a:solidFill>
              </a:rPr>
              <a:t>CSJN, 04.09.12, Fernández, Liliana Mónica y </a:t>
            </a:r>
            <a:r>
              <a:rPr lang="es-ES_tradnl" b="1" dirty="0" err="1">
                <a:solidFill>
                  <a:srgbClr val="EBEBEB"/>
                </a:solidFill>
              </a:rPr>
              <a:t>ots</a:t>
            </a:r>
            <a:r>
              <a:rPr lang="es-ES_tradnl" b="1" dirty="0">
                <a:solidFill>
                  <a:srgbClr val="EBEBEB"/>
                </a:solidFill>
              </a:rPr>
              <a:t>. c/ </a:t>
            </a:r>
            <a:r>
              <a:rPr lang="es-ES_tradnl" b="1" dirty="0" err="1">
                <a:solidFill>
                  <a:srgbClr val="EBEBEB"/>
                </a:solidFill>
              </a:rPr>
              <a:t>Bonavera</a:t>
            </a:r>
            <a:r>
              <a:rPr lang="es-ES_tradnl" b="1" dirty="0">
                <a:solidFill>
                  <a:srgbClr val="EBEBEB"/>
                </a:solidFill>
              </a:rPr>
              <a:t>, Walter Oscar y </a:t>
            </a:r>
            <a:r>
              <a:rPr lang="es-ES_tradnl" b="1" dirty="0" err="1">
                <a:solidFill>
                  <a:srgbClr val="EBEBEB"/>
                </a:solidFill>
              </a:rPr>
              <a:t>ots</a:t>
            </a:r>
            <a:r>
              <a:rPr lang="es-ES_tradnl" b="1" dirty="0">
                <a:solidFill>
                  <a:srgbClr val="EBEBEB"/>
                </a:solidFill>
              </a:rPr>
              <a:t>. s/ daños y perjuicios”, La Ley online, AR/JUR/52357/2012).</a:t>
            </a:r>
          </a:p>
        </p:txBody>
      </p:sp>
    </p:spTree>
    <p:extLst>
      <p:ext uri="{BB962C8B-B14F-4D97-AF65-F5344CB8AC3E}">
        <p14:creationId xmlns:p14="http://schemas.microsoft.com/office/powerpoint/2010/main" val="876669441"/>
      </p:ext>
    </p:extLst>
  </p:cSld>
  <p:clrMapOvr>
    <a:masterClrMapping/>
  </p:clrMapOvr>
  <p:transition spd="slow">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bwMode="auto">
          <a:xfrm>
            <a:off x="971600" y="572418"/>
            <a:ext cx="6619244" cy="706964"/>
          </a:xfrm>
        </p:spPr>
        <p:txBody>
          <a:bodyPr numCol="1" anchorCtr="0" compatLnSpc="1">
            <a:prstTxWarp prst="textNoShape">
              <a:avLst/>
            </a:prstTxWarp>
            <a:normAutofit fontScale="90000"/>
          </a:bodyPr>
          <a:lstStyle/>
          <a:p>
            <a:pPr eaLnBrk="1" hangingPunct="1">
              <a:defRPr/>
            </a:pPr>
            <a:r>
              <a:rPr lang="es-AR" altLang="es-AR" sz="3000" b="1" dirty="0">
                <a:solidFill>
                  <a:srgbClr val="FFFFFF"/>
                </a:solidFill>
              </a:rPr>
              <a:t>Exclusiones de cobertura. Límites</a:t>
            </a:r>
          </a:p>
        </p:txBody>
      </p:sp>
      <p:graphicFrame>
        <p:nvGraphicFramePr>
          <p:cNvPr id="29700" name="2 Marcador de contenido">
            <a:extLst>
              <a:ext uri="{FF2B5EF4-FFF2-40B4-BE49-F238E27FC236}">
                <a16:creationId xmlns:a16="http://schemas.microsoft.com/office/drawing/2014/main" id="{3AAACC3C-3F9B-4E1C-8A13-1BF13D4845EC}"/>
              </a:ext>
            </a:extLst>
          </p:cNvPr>
          <p:cNvGraphicFramePr>
            <a:graphicFrameLocks noGrp="1"/>
          </p:cNvGraphicFramePr>
          <p:nvPr>
            <p:ph idx="1"/>
            <p:extLst>
              <p:ext uri="{D42A27DB-BD31-4B8C-83A1-F6EECF244321}">
                <p14:modId xmlns:p14="http://schemas.microsoft.com/office/powerpoint/2010/main" val="4208556664"/>
              </p:ext>
            </p:extLst>
          </p:nvPr>
        </p:nvGraphicFramePr>
        <p:xfrm>
          <a:off x="539552" y="836712"/>
          <a:ext cx="7920880"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4641394"/>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ítulo 1"/>
          <p:cNvSpPr>
            <a:spLocks noGrp="1"/>
          </p:cNvSpPr>
          <p:nvPr>
            <p:ph type="title"/>
          </p:nvPr>
        </p:nvSpPr>
        <p:spPr bwMode="auto">
          <a:xfrm>
            <a:off x="866215" y="973669"/>
            <a:ext cx="6619244" cy="706964"/>
          </a:xfrm>
        </p:spPr>
        <p:txBody>
          <a:bodyPr numCol="1" anchorCtr="0" compatLnSpc="1">
            <a:prstTxWarp prst="textNoShape">
              <a:avLst/>
            </a:prstTxWarp>
            <a:normAutofit/>
          </a:bodyPr>
          <a:lstStyle/>
          <a:p>
            <a:pPr eaLnBrk="1" hangingPunct="1">
              <a:lnSpc>
                <a:spcPct val="90000"/>
              </a:lnSpc>
              <a:defRPr/>
            </a:pPr>
            <a:r>
              <a:rPr lang="es-AR" altLang="es-AR" sz="2700" b="1">
                <a:solidFill>
                  <a:srgbClr val="FFFFFF"/>
                </a:solidFill>
              </a:rPr>
              <a:t>Exclusiones de cobertura. Precisión </a:t>
            </a:r>
            <a:endParaRPr lang="es-AR" altLang="es-AR" sz="2700">
              <a:solidFill>
                <a:srgbClr val="FFFFFF"/>
              </a:solidFill>
            </a:endParaRPr>
          </a:p>
        </p:txBody>
      </p:sp>
      <p:graphicFrame>
        <p:nvGraphicFramePr>
          <p:cNvPr id="70661" name="Marcador de contenido 2">
            <a:extLst>
              <a:ext uri="{FF2B5EF4-FFF2-40B4-BE49-F238E27FC236}">
                <a16:creationId xmlns:a16="http://schemas.microsoft.com/office/drawing/2014/main" id="{87A1DCB0-81FC-40C1-996C-EEB5C4BBAD6C}"/>
              </a:ext>
            </a:extLst>
          </p:cNvPr>
          <p:cNvGraphicFramePr>
            <a:graphicFrameLocks noGrp="1"/>
          </p:cNvGraphicFramePr>
          <p:nvPr>
            <p:ph idx="1"/>
          </p:nvPr>
        </p:nvGraphicFramePr>
        <p:xfrm>
          <a:off x="866216" y="1988840"/>
          <a:ext cx="7594216"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1896585"/>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Título"/>
          <p:cNvSpPr>
            <a:spLocks noGrp="1"/>
          </p:cNvSpPr>
          <p:nvPr>
            <p:ph type="title"/>
          </p:nvPr>
        </p:nvSpPr>
        <p:spPr bwMode="auto">
          <a:xfrm>
            <a:off x="379362" y="548680"/>
            <a:ext cx="3008313" cy="1728192"/>
          </a:xfrm>
        </p:spPr>
        <p:txBody>
          <a:bodyPr numCol="1" anchor="b" anchorCtr="0" compatLnSpc="1">
            <a:prstTxWarp prst="textNoShape">
              <a:avLst/>
            </a:prstTxWarp>
            <a:normAutofit/>
          </a:bodyPr>
          <a:lstStyle/>
          <a:p>
            <a:pPr eaLnBrk="1" hangingPunct="1">
              <a:defRPr/>
            </a:pPr>
            <a:r>
              <a:rPr lang="es-ES" altLang="es-AR" sz="2800" b="1" dirty="0"/>
              <a:t>Exclusión carente de razonabilidad</a:t>
            </a:r>
            <a:endParaRPr lang="es-AR" altLang="es-AR" sz="2800" dirty="0"/>
          </a:p>
        </p:txBody>
      </p:sp>
      <p:sp>
        <p:nvSpPr>
          <p:cNvPr id="71" name="Text Placeholder 2">
            <a:extLst>
              <a:ext uri="{FF2B5EF4-FFF2-40B4-BE49-F238E27FC236}">
                <a16:creationId xmlns:a16="http://schemas.microsoft.com/office/drawing/2014/main" id="{CDF3ADAC-5D90-4DB4-AB9A-7ACC6EB96522}"/>
              </a:ext>
            </a:extLst>
          </p:cNvPr>
          <p:cNvSpPr>
            <a:spLocks noGrp="1"/>
          </p:cNvSpPr>
          <p:nvPr>
            <p:ph type="body" idx="2"/>
          </p:nvPr>
        </p:nvSpPr>
        <p:spPr>
          <a:xfrm>
            <a:off x="379362" y="2921769"/>
            <a:ext cx="3008313" cy="4602163"/>
          </a:xfrm>
        </p:spPr>
        <p:txBody>
          <a:bodyPr/>
          <a:lstStyle/>
          <a:p>
            <a:pPr algn="just"/>
            <a:r>
              <a:rPr lang="es-ES" sz="2400" b="1" dirty="0">
                <a:solidFill>
                  <a:srgbClr val="002060"/>
                </a:solidFill>
              </a:rPr>
              <a:t>CNComercial, sala C, 16/10/2001, ”Villalba, Gladys I. c. Vanguardia Cía. de Seguros”, LA LEY 2001-F, 671 - JA 2002-II, 807 - DJ 2001-3, 758.</a:t>
            </a:r>
            <a:endParaRPr lang="es-AR" sz="2400" b="1" dirty="0">
              <a:solidFill>
                <a:srgbClr val="002060"/>
              </a:solidFill>
            </a:endParaRPr>
          </a:p>
          <a:p>
            <a:endParaRPr lang="en-US" dirty="0"/>
          </a:p>
        </p:txBody>
      </p:sp>
      <p:sp>
        <p:nvSpPr>
          <p:cNvPr id="3" name="2 Marcador de contenido"/>
          <p:cNvSpPr>
            <a:spLocks noGrp="1"/>
          </p:cNvSpPr>
          <p:nvPr>
            <p:ph sz="half" idx="1"/>
          </p:nvPr>
        </p:nvSpPr>
        <p:spPr>
          <a:xfrm>
            <a:off x="3563888" y="502443"/>
            <a:ext cx="5111750" cy="5853113"/>
          </a:xfrm>
        </p:spPr>
        <p:txBody>
          <a:bodyPr>
            <a:normAutofit lnSpcReduction="10000"/>
          </a:bodyPr>
          <a:lstStyle/>
          <a:p>
            <a:pPr marL="0" indent="0" algn="just" eaLnBrk="1" fontAlgn="auto" hangingPunct="1">
              <a:lnSpc>
                <a:spcPct val="90000"/>
              </a:lnSpc>
              <a:spcAft>
                <a:spcPts val="0"/>
              </a:spcAft>
              <a:buFont typeface="Wingdings" pitchFamily="2" charset="2"/>
              <a:buNone/>
              <a:defRPr/>
            </a:pPr>
            <a:r>
              <a:rPr lang="es-ES" sz="2800" b="1" i="1" dirty="0"/>
              <a:t>“La cláusula que exige como condición para hacer operativa la cobertura del seguro que se identifique al otro automotor interviniente en el siniestro no puede invocarse para liberar de responsabilidad al asegurador, dado que se trata de una disposición inserta en un contrato de adhesión que desnaturaliza o limita en forma abusiva la responsabilidad por daños -art. 37, ley 24.240, debiendo tenérsela por no convenida”.</a:t>
            </a:r>
            <a:endParaRPr lang="es-AR" sz="2800" b="1" dirty="0"/>
          </a:p>
        </p:txBody>
      </p:sp>
    </p:spTree>
    <p:extLst>
      <p:ext uri="{BB962C8B-B14F-4D97-AF65-F5344CB8AC3E}">
        <p14:creationId xmlns:p14="http://schemas.microsoft.com/office/powerpoint/2010/main" val="4225586736"/>
      </p:ext>
    </p:extLst>
  </p:cSld>
  <p:clrMapOvr>
    <a:masterClrMapping/>
  </p:clrMapOvr>
  <p:transition spd="slow">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7584" y="620688"/>
            <a:ext cx="6571060" cy="898674"/>
          </a:xfrm>
        </p:spPr>
        <p:txBody>
          <a:bodyPr anchor="b">
            <a:normAutofit/>
          </a:bodyPr>
          <a:lstStyle/>
          <a:p>
            <a:pPr>
              <a:lnSpc>
                <a:spcPct val="90000"/>
              </a:lnSpc>
            </a:pPr>
            <a:r>
              <a:rPr lang="es-ES" sz="3200" b="1" dirty="0">
                <a:solidFill>
                  <a:srgbClr val="002060"/>
                </a:solidFill>
              </a:rPr>
              <a:t>La oponibilidad en el SRC</a:t>
            </a:r>
          </a:p>
        </p:txBody>
      </p:sp>
      <p:sp>
        <p:nvSpPr>
          <p:cNvPr id="3" name="Marcador de contenido 2"/>
          <p:cNvSpPr>
            <a:spLocks noGrp="1"/>
          </p:cNvSpPr>
          <p:nvPr>
            <p:ph idx="1"/>
          </p:nvPr>
        </p:nvSpPr>
        <p:spPr>
          <a:xfrm>
            <a:off x="611560" y="1340768"/>
            <a:ext cx="7704856" cy="5112567"/>
          </a:xfrm>
        </p:spPr>
        <p:txBody>
          <a:bodyPr anchor="ctr">
            <a:normAutofit/>
          </a:bodyPr>
          <a:lstStyle/>
          <a:p>
            <a:pPr marL="0" indent="0" algn="just">
              <a:buNone/>
            </a:pPr>
            <a:r>
              <a:rPr lang="es-AR" b="1" dirty="0">
                <a:solidFill>
                  <a:srgbClr val="EBEBEB"/>
                </a:solidFill>
              </a:rPr>
              <a:t>La indemnidad no es ilimitada, sino que la misma compromete al asegurador </a:t>
            </a:r>
            <a:r>
              <a:rPr lang="es-AR" b="1" i="1" dirty="0">
                <a:solidFill>
                  <a:srgbClr val="EBEBEB"/>
                </a:solidFill>
              </a:rPr>
              <a:t>“en la medida del seguro”</a:t>
            </a:r>
            <a:r>
              <a:rPr lang="es-AR" b="1" dirty="0">
                <a:solidFill>
                  <a:srgbClr val="EBEBEB"/>
                </a:solidFill>
              </a:rPr>
              <a:t>, es decir, de acuerdo a la delimitación de la cobertura, la existencia de franquicia, descubierto obligatorio, suma asegurada y demás limitaciones del contrato </a:t>
            </a:r>
            <a:r>
              <a:rPr lang="es-ES_tradnl" b="1" dirty="0">
                <a:solidFill>
                  <a:srgbClr val="EBEBEB"/>
                </a:solidFill>
              </a:rPr>
              <a:t>y resulta oponible al tercero, como defensas nacidas antes del siniestro (art. 118 LS).</a:t>
            </a:r>
            <a:endParaRPr lang="es-ES" b="1" dirty="0">
              <a:solidFill>
                <a:srgbClr val="EBEBEB"/>
              </a:solidFill>
            </a:endParaRPr>
          </a:p>
        </p:txBody>
      </p:sp>
    </p:spTree>
    <p:extLst>
      <p:ext uri="{BB962C8B-B14F-4D97-AF65-F5344CB8AC3E}">
        <p14:creationId xmlns:p14="http://schemas.microsoft.com/office/powerpoint/2010/main" val="3889572695"/>
      </p:ext>
    </p:extLst>
  </p:cSld>
  <p:clrMapOvr>
    <a:masterClrMapping/>
  </p:clrMapOvr>
  <p:transition spd="slow">
    <p:split orient="ver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A338BC-6790-4A39-904F-198C798F5D33}"/>
              </a:ext>
            </a:extLst>
          </p:cNvPr>
          <p:cNvSpPr>
            <a:spLocks noGrp="1"/>
          </p:cNvSpPr>
          <p:nvPr>
            <p:ph type="title"/>
          </p:nvPr>
        </p:nvSpPr>
        <p:spPr>
          <a:xfrm>
            <a:off x="415636" y="908720"/>
            <a:ext cx="8229600" cy="1143000"/>
          </a:xfrm>
        </p:spPr>
        <p:txBody>
          <a:bodyPr>
            <a:normAutofit fontScale="90000"/>
          </a:bodyPr>
          <a:lstStyle/>
          <a:p>
            <a:r>
              <a:rPr lang="es-AR" sz="3100" dirty="0">
                <a:solidFill>
                  <a:schemeClr val="tx2"/>
                </a:solidFill>
              </a:rPr>
              <a:t>Causa </a:t>
            </a:r>
            <a:r>
              <a:rPr lang="es-AR" sz="3100" dirty="0" err="1">
                <a:solidFill>
                  <a:schemeClr val="tx2"/>
                </a:solidFill>
              </a:rPr>
              <a:t>Navarría</a:t>
            </a:r>
            <a:r>
              <a:rPr lang="es-AR" sz="3100" dirty="0">
                <a:solidFill>
                  <a:schemeClr val="tx2"/>
                </a:solidFill>
              </a:rPr>
              <a:t> (SCJMendoza, 01.07.2008, </a:t>
            </a:r>
            <a:r>
              <a:rPr lang="es-MX" sz="3100" dirty="0">
                <a:solidFill>
                  <a:schemeClr val="tx2"/>
                </a:solidFill>
              </a:rPr>
              <a:t>LA LEY 2009-A , 475, TR LALEY AR/JUR/4524/2008)</a:t>
            </a:r>
            <a:br>
              <a:rPr lang="es-MX" dirty="0">
                <a:solidFill>
                  <a:schemeClr val="tx2"/>
                </a:solidFill>
              </a:rPr>
            </a:br>
            <a:br>
              <a:rPr lang="es-MX" dirty="0">
                <a:solidFill>
                  <a:schemeClr val="tx2"/>
                </a:solidFill>
              </a:rPr>
            </a:br>
            <a:endParaRPr lang="es-AR" dirty="0">
              <a:solidFill>
                <a:schemeClr val="tx2"/>
              </a:solidFill>
            </a:endParaRPr>
          </a:p>
        </p:txBody>
      </p:sp>
      <p:sp>
        <p:nvSpPr>
          <p:cNvPr id="3" name="Marcador de contenido 2">
            <a:extLst>
              <a:ext uri="{FF2B5EF4-FFF2-40B4-BE49-F238E27FC236}">
                <a16:creationId xmlns:a16="http://schemas.microsoft.com/office/drawing/2014/main" id="{A5188579-AF1D-44B6-8CE2-756670D51ADC}"/>
              </a:ext>
            </a:extLst>
          </p:cNvPr>
          <p:cNvSpPr>
            <a:spLocks noGrp="1"/>
          </p:cNvSpPr>
          <p:nvPr>
            <p:ph idx="1"/>
          </p:nvPr>
        </p:nvSpPr>
        <p:spPr>
          <a:xfrm>
            <a:off x="457200" y="1844824"/>
            <a:ext cx="8229600" cy="4709160"/>
          </a:xfrm>
        </p:spPr>
        <p:txBody>
          <a:bodyPr>
            <a:normAutofit lnSpcReduction="10000"/>
          </a:bodyPr>
          <a:lstStyle/>
          <a:p>
            <a:pPr marL="137160" indent="0" algn="just">
              <a:buNone/>
            </a:pPr>
            <a:r>
              <a:rPr lang="es-MX" b="1" dirty="0"/>
              <a:t>Es oponible al asegurado la cláusula de exclusión de cobertura en los casos de ebriedad del conductor, aun fuera del plazo contemplado en el art. 56 de la LS, pero dentro de un período razonable de haberse producido la prueba en el proceso penal —en el caso, se acreditó que el conductor conducía en estado de ebriedad al momento del siniestro—, pues se trata de una cláusula de exclusión del riesgo y no de caducidad, desde que de un modo descriptivo indica, ab initio, un riesgo no cubierto, colocándolo fuera del contrato. </a:t>
            </a:r>
            <a:endParaRPr lang="es-AR" b="1" dirty="0"/>
          </a:p>
        </p:txBody>
      </p:sp>
    </p:spTree>
    <p:extLst>
      <p:ext uri="{BB962C8B-B14F-4D97-AF65-F5344CB8AC3E}">
        <p14:creationId xmlns:p14="http://schemas.microsoft.com/office/powerpoint/2010/main" val="423312849"/>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04664"/>
            <a:ext cx="8229600" cy="1143000"/>
          </a:xfrm>
        </p:spPr>
        <p:txBody>
          <a:bodyPr>
            <a:normAutofit fontScale="90000"/>
          </a:bodyPr>
          <a:lstStyle/>
          <a:p>
            <a:r>
              <a:rPr lang="es-ES" sz="3600" b="1" dirty="0">
                <a:solidFill>
                  <a:schemeClr val="tx1"/>
                </a:solidFill>
              </a:rPr>
              <a:t>La decisión rectora de la CSJN en “</a:t>
            </a:r>
            <a:r>
              <a:rPr lang="es-ES" sz="3600" b="1" dirty="0" err="1">
                <a:solidFill>
                  <a:schemeClr val="tx1"/>
                </a:solidFill>
              </a:rPr>
              <a:t>Buffoni</a:t>
            </a:r>
            <a:r>
              <a:rPr lang="es-ES" sz="3600" b="1" dirty="0">
                <a:solidFill>
                  <a:schemeClr val="tx1"/>
                </a:solidFill>
              </a:rPr>
              <a:t>”</a:t>
            </a:r>
          </a:p>
        </p:txBody>
      </p:sp>
      <p:sp>
        <p:nvSpPr>
          <p:cNvPr id="3" name="Marcador de contenido 2"/>
          <p:cNvSpPr>
            <a:spLocks noGrp="1"/>
          </p:cNvSpPr>
          <p:nvPr>
            <p:ph idx="1"/>
          </p:nvPr>
        </p:nvSpPr>
        <p:spPr>
          <a:xfrm>
            <a:off x="395536" y="1700808"/>
            <a:ext cx="8496944" cy="5040560"/>
          </a:xfrm>
        </p:spPr>
        <p:txBody>
          <a:bodyPr>
            <a:normAutofit fontScale="92500"/>
          </a:bodyPr>
          <a:lstStyle/>
          <a:p>
            <a:pPr marL="0" indent="0" algn="just">
              <a:buNone/>
            </a:pPr>
            <a:r>
              <a:rPr lang="es-AR" b="1" i="1" dirty="0">
                <a:solidFill>
                  <a:schemeClr val="accent4">
                    <a:lumMod val="60000"/>
                    <a:lumOff val="40000"/>
                  </a:schemeClr>
                </a:solidFill>
              </a:rPr>
              <a:t>“…</a:t>
            </a:r>
            <a:r>
              <a:rPr lang="es-AR" b="1" i="1" dirty="0">
                <a:solidFill>
                  <a:srgbClr val="002060"/>
                </a:solidFill>
              </a:rPr>
              <a:t>sin perjuicio de señalar que el acceso a una reparación integral de los daños sufridos por las víctimas de accidentes de tránsito constituye un principio constitucional que debe ser tutelado</a:t>
            </a:r>
            <a:r>
              <a:rPr lang="es-AR" b="1" i="1" dirty="0">
                <a:solidFill>
                  <a:schemeClr val="accent4">
                    <a:lumMod val="60000"/>
                    <a:lumOff val="40000"/>
                  </a:schemeClr>
                </a:solidFill>
              </a:rPr>
              <a:t>, </a:t>
            </a:r>
            <a:r>
              <a:rPr lang="es-AR" b="1" i="1" dirty="0"/>
              <a:t>y que esta Corte Suprema ha reforzado toda interpretación conducente a su plena satisfacción, ello no implica desconocer que el contrato de seguro rige la relación jurídica entre los otorgantes (arts. 1137 y 1197 del Código Civil) y los damnificados revisten la condición de terceros frente a los mismos porque no participaron de su realización, por lo que si desean invocarlo deben circunscribirse a sus términos”</a:t>
            </a:r>
            <a:r>
              <a:rPr lang="es-AR" b="1" dirty="0"/>
              <a:t>.</a:t>
            </a:r>
            <a:endParaRPr lang="es-ES_tradnl" b="1" dirty="0"/>
          </a:p>
          <a:p>
            <a:pPr marL="0" indent="0" algn="just">
              <a:buNone/>
            </a:pPr>
            <a:endParaRPr lang="es-ES_tradnl" dirty="0">
              <a:solidFill>
                <a:schemeClr val="accent2"/>
              </a:solidFill>
            </a:endParaRPr>
          </a:p>
        </p:txBody>
      </p:sp>
    </p:spTree>
    <p:extLst>
      <p:ext uri="{BB962C8B-B14F-4D97-AF65-F5344CB8AC3E}">
        <p14:creationId xmlns:p14="http://schemas.microsoft.com/office/powerpoint/2010/main" val="4206172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2656"/>
            <a:ext cx="8229600" cy="1143000"/>
          </a:xfrm>
        </p:spPr>
        <p:txBody>
          <a:bodyPr>
            <a:normAutofit fontScale="90000"/>
          </a:bodyPr>
          <a:lstStyle/>
          <a:p>
            <a:r>
              <a:rPr lang="es-ES" sz="3600" b="1" dirty="0">
                <a:solidFill>
                  <a:srgbClr val="002060"/>
                </a:solidFill>
              </a:rPr>
              <a:t>La decisión rectora de la CSJN. Cont.</a:t>
            </a:r>
            <a:endParaRPr lang="es-ES" dirty="0">
              <a:solidFill>
                <a:srgbClr val="002060"/>
              </a:solidFill>
            </a:endParaRPr>
          </a:p>
        </p:txBody>
      </p:sp>
      <p:sp>
        <p:nvSpPr>
          <p:cNvPr id="3" name="Marcador de contenido 2"/>
          <p:cNvSpPr>
            <a:spLocks noGrp="1"/>
          </p:cNvSpPr>
          <p:nvPr>
            <p:ph idx="1"/>
          </p:nvPr>
        </p:nvSpPr>
        <p:spPr/>
        <p:txBody>
          <a:bodyPr>
            <a:normAutofit/>
          </a:bodyPr>
          <a:lstStyle/>
          <a:p>
            <a:pPr marL="0" indent="0" algn="just">
              <a:buNone/>
            </a:pPr>
            <a:r>
              <a:rPr lang="es-AR" sz="2800" i="1" dirty="0"/>
              <a:t>“</a:t>
            </a:r>
            <a:r>
              <a:rPr lang="is-IS" sz="2800" i="1" dirty="0"/>
              <a:t>…</a:t>
            </a:r>
            <a:r>
              <a:rPr lang="es-AR" sz="2800" b="1" i="1" dirty="0"/>
              <a:t>la función social que debe cumplir el seguro no implica, empero, que deban repararse todos los daños producidos al tercero víctima sin consideración a las pautas del contrato que se invoca</a:t>
            </a:r>
            <a:r>
              <a:rPr lang="es-AR" sz="2800" i="1" dirty="0"/>
              <a:t>, </a:t>
            </a:r>
            <a:r>
              <a:rPr lang="es-AR" sz="2800" b="1" i="1" dirty="0">
                <a:solidFill>
                  <a:srgbClr val="002060"/>
                </a:solidFill>
              </a:rPr>
              <a:t>máxime cuando no podía pasar inadvertido para los damnificados que estaban viajando en un lugar no habilitado para el transporte de personas y que de tal modo podían contribuir, como efectivamente ocurrió, al resultado dañoso cuya reparación reclaman”.</a:t>
            </a:r>
            <a:endParaRPr lang="es-ES" sz="2800" b="1" dirty="0">
              <a:solidFill>
                <a:srgbClr val="002060"/>
              </a:solidFill>
            </a:endParaRPr>
          </a:p>
        </p:txBody>
      </p:sp>
    </p:spTree>
    <p:extLst>
      <p:ext uri="{BB962C8B-B14F-4D97-AF65-F5344CB8AC3E}">
        <p14:creationId xmlns:p14="http://schemas.microsoft.com/office/powerpoint/2010/main" val="277267033"/>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16632"/>
            <a:ext cx="8229600" cy="1143000"/>
          </a:xfrm>
        </p:spPr>
        <p:txBody>
          <a:bodyPr>
            <a:normAutofit fontScale="90000"/>
          </a:bodyPr>
          <a:lstStyle/>
          <a:p>
            <a:r>
              <a:rPr lang="es-ES" sz="3600" b="1" dirty="0">
                <a:solidFill>
                  <a:schemeClr val="tx1"/>
                </a:solidFill>
              </a:rPr>
              <a:t>La decisión rectora de la CSJN. Cont.</a:t>
            </a:r>
            <a:endParaRPr lang="es-ES" dirty="0">
              <a:solidFill>
                <a:schemeClr val="tx1"/>
              </a:solidFill>
            </a:endParaRPr>
          </a:p>
        </p:txBody>
      </p:sp>
      <p:sp>
        <p:nvSpPr>
          <p:cNvPr id="3" name="Marcador de contenido 2"/>
          <p:cNvSpPr>
            <a:spLocks noGrp="1"/>
          </p:cNvSpPr>
          <p:nvPr>
            <p:ph idx="1"/>
          </p:nvPr>
        </p:nvSpPr>
        <p:spPr>
          <a:xfrm>
            <a:off x="395536" y="1196752"/>
            <a:ext cx="8496944" cy="5328592"/>
          </a:xfrm>
        </p:spPr>
        <p:txBody>
          <a:bodyPr>
            <a:noAutofit/>
          </a:bodyPr>
          <a:lstStyle/>
          <a:p>
            <a:pPr marL="0" indent="0" algn="just">
              <a:buNone/>
            </a:pPr>
            <a:r>
              <a:rPr lang="es-AR" sz="2700" b="1" i="1" dirty="0"/>
              <a:t>“…la oponibilidad de las cláusulas contractuales ha sido el criterio adoptado por el tribunal en los supuestos de contratos de seguro del transporte público automotor</a:t>
            </a:r>
            <a:r>
              <a:rPr lang="es-AR" sz="2700" b="1" i="1" dirty="0">
                <a:solidFill>
                  <a:srgbClr val="002060"/>
                </a:solidFill>
              </a:rPr>
              <a:t>” (Fallos: 329:3054 y 3488; 331:379, y causas O.166. XLIII. “Obarrio, María Pía c. Micrómnibus Norte S.A. y otros” y G.327.XLIII. “Gauna, Agustín y su acumulado c. La Economía Comercial S.A. de Seguros Generales y otro”, sentencias del 04/03/2008)”</a:t>
            </a:r>
            <a:r>
              <a:rPr lang="es-AR" sz="2700" b="1" dirty="0">
                <a:solidFill>
                  <a:srgbClr val="002060"/>
                </a:solidFill>
              </a:rPr>
              <a:t> (CSJN, 08.04.14, “Buffoni, Osvaldo O. c. Castro, Ramiro M. s/ daños y perjuicios, publicado: SJA 14/05/2014, 38; SJA 2014/05/14-38; JA 2014-II, 746; ABELEDO PERROT Nº: AR/JUR/6035/2014.</a:t>
            </a:r>
            <a:r>
              <a:rPr lang="es-ES_tradnl" sz="2700" b="1" dirty="0">
                <a:solidFill>
                  <a:srgbClr val="002060"/>
                </a:solidFill>
              </a:rPr>
              <a:t>  </a:t>
            </a:r>
            <a:endParaRPr lang="es-ES" sz="2700" b="1" dirty="0">
              <a:solidFill>
                <a:srgbClr val="002060"/>
              </a:solidFill>
            </a:endParaRPr>
          </a:p>
        </p:txBody>
      </p:sp>
    </p:spTree>
    <p:extLst>
      <p:ext uri="{BB962C8B-B14F-4D97-AF65-F5344CB8AC3E}">
        <p14:creationId xmlns:p14="http://schemas.microsoft.com/office/powerpoint/2010/main" val="10512820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7384"/>
            <a:ext cx="8229600" cy="1143000"/>
          </a:xfrm>
        </p:spPr>
        <p:txBody>
          <a:bodyPr>
            <a:normAutofit fontScale="90000"/>
          </a:bodyPr>
          <a:lstStyle/>
          <a:p>
            <a:r>
              <a:rPr lang="es-ES" sz="3600" b="1" dirty="0">
                <a:solidFill>
                  <a:schemeClr val="tx1"/>
                </a:solidFill>
              </a:rPr>
              <a:t>La decisión rectora de la CSJN. Cont.</a:t>
            </a:r>
            <a:endParaRPr lang="es-ES" dirty="0">
              <a:solidFill>
                <a:schemeClr val="tx1"/>
              </a:solidFill>
            </a:endParaRPr>
          </a:p>
        </p:txBody>
      </p:sp>
      <p:sp>
        <p:nvSpPr>
          <p:cNvPr id="3" name="Marcador de contenido 2"/>
          <p:cNvSpPr>
            <a:spLocks noGrp="1"/>
          </p:cNvSpPr>
          <p:nvPr>
            <p:ph idx="1"/>
          </p:nvPr>
        </p:nvSpPr>
        <p:spPr>
          <a:xfrm>
            <a:off x="457200" y="1124744"/>
            <a:ext cx="8229600" cy="4389120"/>
          </a:xfrm>
        </p:spPr>
        <p:txBody>
          <a:bodyPr>
            <a:noAutofit/>
          </a:bodyPr>
          <a:lstStyle/>
          <a:p>
            <a:pPr marL="0" indent="0" algn="just">
              <a:buNone/>
            </a:pPr>
            <a:r>
              <a:rPr lang="es-AR" sz="2800" b="1" dirty="0">
                <a:solidFill>
                  <a:srgbClr val="002060"/>
                </a:solidFill>
              </a:rPr>
              <a:t>Además la CSJN se refirió a la prelación normativa de las leyes de Seguros y Defensa de los Consumidores y Usuarios, aclarando</a:t>
            </a:r>
            <a:r>
              <a:rPr lang="es-AR" sz="2800" dirty="0">
                <a:solidFill>
                  <a:srgbClr val="002060"/>
                </a:solidFill>
              </a:rPr>
              <a:t> </a:t>
            </a:r>
            <a:r>
              <a:rPr lang="es-AR" sz="2800" b="1" i="1" dirty="0"/>
              <a:t>“que no obsta a lo dicho la modificación introducida por la ley 26.361 a la Ley de Defensa del Consumidor, pues esta Corte ha considerado que una ley general posterior no deroga ni modifica, implícita o tácitamente, la ley especial anterior,</a:t>
            </a:r>
            <a:r>
              <a:rPr lang="es-AR" sz="2800" i="1" dirty="0">
                <a:solidFill>
                  <a:schemeClr val="accent3">
                    <a:lumMod val="60000"/>
                    <a:lumOff val="40000"/>
                  </a:schemeClr>
                </a:solidFill>
              </a:rPr>
              <a:t> </a:t>
            </a:r>
            <a:r>
              <a:rPr lang="es-AR" sz="2800" b="1" i="1" dirty="0">
                <a:solidFill>
                  <a:srgbClr val="002060"/>
                </a:solidFill>
              </a:rPr>
              <a:t>tal como ocurre en el caso de la singularidad del régimen de los contratos de seguro (M.1319.XLIV “Martínez de Costa, María Esther c. Vallejos, Hugo Manuel y otros s/ daños y perjuicios”, fallada el 09/12/2009)”</a:t>
            </a:r>
            <a:r>
              <a:rPr lang="es-ES_tradnl" sz="2800" b="1" dirty="0">
                <a:solidFill>
                  <a:srgbClr val="002060"/>
                </a:solidFill>
              </a:rPr>
              <a:t> .</a:t>
            </a:r>
            <a:endParaRPr lang="es-ES" sz="2800" b="1" dirty="0">
              <a:solidFill>
                <a:srgbClr val="002060"/>
              </a:solidFill>
            </a:endParaRPr>
          </a:p>
        </p:txBody>
      </p:sp>
    </p:spTree>
    <p:extLst>
      <p:ext uri="{BB962C8B-B14F-4D97-AF65-F5344CB8AC3E}">
        <p14:creationId xmlns:p14="http://schemas.microsoft.com/office/powerpoint/2010/main" val="925028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a:xfrm>
            <a:off x="457200" y="908720"/>
            <a:ext cx="3008313" cy="1162050"/>
          </a:xfrm>
        </p:spPr>
        <p:txBody>
          <a:bodyPr anchor="b">
            <a:normAutofit fontScale="90000"/>
          </a:bodyPr>
          <a:lstStyle/>
          <a:p>
            <a:pPr eaLnBrk="1" hangingPunct="1"/>
            <a:r>
              <a:rPr lang="es-AR" altLang="es-AR" sz="3200" b="1" dirty="0"/>
              <a:t>Exclusiones y relación causal</a:t>
            </a:r>
          </a:p>
        </p:txBody>
      </p:sp>
      <p:sp>
        <p:nvSpPr>
          <p:cNvPr id="72" name="Text Placeholder 2">
            <a:extLst>
              <a:ext uri="{FF2B5EF4-FFF2-40B4-BE49-F238E27FC236}">
                <a16:creationId xmlns:a16="http://schemas.microsoft.com/office/drawing/2014/main" id="{64A368CF-1B80-4783-9C2C-E7DC927C4B04}"/>
              </a:ext>
            </a:extLst>
          </p:cNvPr>
          <p:cNvSpPr>
            <a:spLocks noGrp="1"/>
          </p:cNvSpPr>
          <p:nvPr>
            <p:ph type="body" idx="2"/>
          </p:nvPr>
        </p:nvSpPr>
        <p:spPr>
          <a:xfrm>
            <a:off x="511968" y="2996952"/>
            <a:ext cx="3008313" cy="4602163"/>
          </a:xfrm>
        </p:spPr>
        <p:txBody>
          <a:bodyPr/>
          <a:lstStyle/>
          <a:p>
            <a:r>
              <a:rPr lang="es-AR" altLang="es-AR" sz="3600" b="1" dirty="0">
                <a:solidFill>
                  <a:srgbClr val="002060"/>
                </a:solidFill>
              </a:rPr>
              <a:t>La exclusión de cobertura sólo se hace operativa:</a:t>
            </a:r>
          </a:p>
          <a:p>
            <a:endParaRPr lang="en-US" dirty="0"/>
          </a:p>
        </p:txBody>
      </p:sp>
      <p:sp>
        <p:nvSpPr>
          <p:cNvPr id="24579" name="2 Marcador de contenido"/>
          <p:cNvSpPr>
            <a:spLocks noGrp="1"/>
          </p:cNvSpPr>
          <p:nvPr>
            <p:ph sz="half" idx="1"/>
          </p:nvPr>
        </p:nvSpPr>
        <p:spPr>
          <a:xfrm>
            <a:off x="3548511" y="502443"/>
            <a:ext cx="5111750" cy="5853113"/>
          </a:xfrm>
        </p:spPr>
        <p:txBody>
          <a:bodyPr>
            <a:normAutofit/>
          </a:bodyPr>
          <a:lstStyle/>
          <a:p>
            <a:pPr eaLnBrk="1" hangingPunct="1">
              <a:buFont typeface="Wingdings" pitchFamily="2" charset="2"/>
              <a:buNone/>
            </a:pPr>
            <a:r>
              <a:rPr lang="es-AR" altLang="es-AR" dirty="0"/>
              <a:t>   </a:t>
            </a:r>
            <a:endParaRPr lang="es-AR" altLang="es-AR" b="1" dirty="0"/>
          </a:p>
          <a:p>
            <a:pPr algn="just" eaLnBrk="1" hangingPunct="1"/>
            <a:r>
              <a:rPr lang="es-AR" altLang="es-AR" sz="2800" b="1" dirty="0"/>
              <a:t>Si ha mediado relación causal entre la exclusión de cobertura y el siniestro (Barbato).</a:t>
            </a:r>
          </a:p>
          <a:p>
            <a:pPr algn="just" eaLnBrk="1" hangingPunct="1"/>
            <a:endParaRPr lang="es-AR" altLang="es-AR" sz="2800" b="1" dirty="0"/>
          </a:p>
          <a:p>
            <a:pPr algn="just" eaLnBrk="1" hangingPunct="1"/>
            <a:r>
              <a:rPr lang="es-AR" altLang="es-AR" sz="2800" b="1" dirty="0"/>
              <a:t>Si la exclusión de cobertura resulta razonable (Stiglitz).</a:t>
            </a:r>
          </a:p>
        </p:txBody>
      </p:sp>
    </p:spTree>
    <p:extLst>
      <p:ext uri="{BB962C8B-B14F-4D97-AF65-F5344CB8AC3E}">
        <p14:creationId xmlns:p14="http://schemas.microsoft.com/office/powerpoint/2010/main" val="382635460"/>
      </p:ext>
    </p:extLst>
  </p:cSld>
  <p:clrMapOvr>
    <a:masterClrMapping/>
  </p:clrMapOvr>
  <p:transition spd="slow">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274638"/>
            <a:ext cx="8229600" cy="1143000"/>
          </a:xfrm>
        </p:spPr>
        <p:txBody>
          <a:bodyPr anchor="ctr">
            <a:normAutofit/>
          </a:bodyPr>
          <a:lstStyle/>
          <a:p>
            <a:pPr>
              <a:lnSpc>
                <a:spcPct val="90000"/>
              </a:lnSpc>
            </a:pPr>
            <a:r>
              <a:rPr lang="es-AR" altLang="es-AR" sz="3800" b="1"/>
              <a:t>Exclusiones y relación causal. Cont.</a:t>
            </a:r>
            <a:endParaRPr lang="es-ES" altLang="es-AR" sz="3800" b="1"/>
          </a:p>
        </p:txBody>
      </p:sp>
      <p:sp>
        <p:nvSpPr>
          <p:cNvPr id="86019" name="Rectangle 3"/>
          <p:cNvSpPr>
            <a:spLocks noGrp="1" noChangeArrowheads="1"/>
          </p:cNvSpPr>
          <p:nvPr>
            <p:ph sz="half" idx="1"/>
          </p:nvPr>
        </p:nvSpPr>
        <p:spPr>
          <a:xfrm>
            <a:off x="457200" y="1600200"/>
            <a:ext cx="4038600" cy="4525963"/>
          </a:xfrm>
        </p:spPr>
        <p:txBody>
          <a:bodyPr>
            <a:normAutofit lnSpcReduction="10000"/>
          </a:bodyPr>
          <a:lstStyle/>
          <a:p>
            <a:pPr marL="137160" indent="0" algn="just">
              <a:lnSpc>
                <a:spcPct val="90000"/>
              </a:lnSpc>
              <a:buNone/>
            </a:pPr>
            <a:r>
              <a:rPr lang="es-ES" altLang="es-AR" sz="2400" b="1" dirty="0"/>
              <a:t>Resulta </a:t>
            </a:r>
            <a:r>
              <a:rPr lang="es-ES" altLang="es-AR" sz="2400" b="1" u="sng" dirty="0"/>
              <a:t>improcedente</a:t>
            </a:r>
            <a:r>
              <a:rPr lang="es-ES" altLang="es-AR" sz="2400" b="1" dirty="0"/>
              <a:t> la exclusión de cobertura invocada por la compañía de seguros demandada argumentando un uso comercial del rodado asegurado, como "remise", toda vez que se encuentra acreditado que el accidente en que se destruyó el rodado se produjo cuando era utilizado con fines particulares</a:t>
            </a:r>
            <a:r>
              <a:rPr lang="es-ES" altLang="es-AR" sz="2400" dirty="0"/>
              <a:t>. </a:t>
            </a:r>
          </a:p>
        </p:txBody>
      </p:sp>
      <p:sp>
        <p:nvSpPr>
          <p:cNvPr id="72" name="Content Placeholder 3">
            <a:extLst>
              <a:ext uri="{FF2B5EF4-FFF2-40B4-BE49-F238E27FC236}">
                <a16:creationId xmlns:a16="http://schemas.microsoft.com/office/drawing/2014/main" id="{E5954728-165D-4298-8F1C-DB2CE838378B}"/>
              </a:ext>
            </a:extLst>
          </p:cNvPr>
          <p:cNvSpPr>
            <a:spLocks noGrp="1"/>
          </p:cNvSpPr>
          <p:nvPr>
            <p:ph sz="half" idx="2"/>
          </p:nvPr>
        </p:nvSpPr>
        <p:spPr>
          <a:xfrm>
            <a:off x="4648200" y="1600200"/>
            <a:ext cx="4038600" cy="4525963"/>
          </a:xfrm>
        </p:spPr>
        <p:txBody>
          <a:bodyPr>
            <a:normAutofit lnSpcReduction="10000"/>
          </a:bodyPr>
          <a:lstStyle/>
          <a:p>
            <a:pPr algn="just"/>
            <a:r>
              <a:rPr lang="es-ES" altLang="es-AR" sz="2800" b="1" dirty="0">
                <a:solidFill>
                  <a:srgbClr val="002060"/>
                </a:solidFill>
              </a:rPr>
              <a:t>Cámara Nacional de Apelaciones en lo Comercial, sala C •  17/04/2006 •  </a:t>
            </a:r>
            <a:r>
              <a:rPr lang="es-ES" altLang="es-AR" sz="2800" b="1" dirty="0" err="1">
                <a:solidFill>
                  <a:srgbClr val="002060"/>
                </a:solidFill>
              </a:rPr>
              <a:t>Obrizzo</a:t>
            </a:r>
            <a:r>
              <a:rPr lang="es-ES" altLang="es-AR" sz="2800" b="1" dirty="0">
                <a:solidFill>
                  <a:srgbClr val="002060"/>
                </a:solidFill>
              </a:rPr>
              <a:t>, Amanda B. c. Provincia Seguros S.A. •  LA LEY 2006-D, 644 </a:t>
            </a:r>
          </a:p>
          <a:p>
            <a:endParaRPr lang="en-US" dirty="0"/>
          </a:p>
        </p:txBody>
      </p:sp>
    </p:spTree>
    <p:extLst>
      <p:ext uri="{BB962C8B-B14F-4D97-AF65-F5344CB8AC3E}">
        <p14:creationId xmlns:p14="http://schemas.microsoft.com/office/powerpoint/2010/main" val="22586060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rmAutofit fontScale="90000"/>
          </a:bodyPr>
          <a:lstStyle/>
          <a:p>
            <a:r>
              <a:rPr lang="es-AR" altLang="es-AR" sz="3600" b="1" dirty="0">
                <a:solidFill>
                  <a:srgbClr val="002060"/>
                </a:solidFill>
              </a:rPr>
              <a:t>Exclusiones y relación causal. Cont.</a:t>
            </a:r>
            <a:endParaRPr lang="es-ES" altLang="es-AR" sz="3600" b="1" dirty="0">
              <a:solidFill>
                <a:srgbClr val="002060"/>
              </a:solidFill>
            </a:endParaRPr>
          </a:p>
        </p:txBody>
      </p:sp>
      <p:sp>
        <p:nvSpPr>
          <p:cNvPr id="82947" name="Rectangle 3"/>
          <p:cNvSpPr>
            <a:spLocks noGrp="1" noChangeArrowheads="1"/>
          </p:cNvSpPr>
          <p:nvPr>
            <p:ph type="body" idx="1"/>
          </p:nvPr>
        </p:nvSpPr>
        <p:spPr/>
        <p:txBody>
          <a:bodyPr/>
          <a:lstStyle/>
          <a:p>
            <a:pPr algn="just">
              <a:buFont typeface="Wingdings" pitchFamily="2" charset="2"/>
              <a:buNone/>
            </a:pPr>
            <a:r>
              <a:rPr lang="es-ES" altLang="es-AR" sz="2400" dirty="0">
                <a:solidFill>
                  <a:schemeClr val="accent2"/>
                </a:solidFill>
              </a:rPr>
              <a:t>    </a:t>
            </a:r>
            <a:r>
              <a:rPr lang="es-ES" altLang="es-AR" sz="2400" b="1" dirty="0"/>
              <a:t>"Al desestimarse las excepciones de exclusión de cobertura cuyos presupuestos de hecho se hallan configurados por conductas ilícitas, el asegurador debe afrontar </a:t>
            </a:r>
            <a:r>
              <a:rPr lang="es-ES" altLang="es-AR" sz="2400" b="1" u="sng" dirty="0"/>
              <a:t>el pago de siniestros que constituyen la realización de un riesgo (objeto del contrato) ilícito y, por tanto, excluidos de cobertura por cláusulas expresas o directas y, por ello, de aplicación automática y por el que obviamente no percibió prima alguna</a:t>
            </a:r>
            <a:r>
              <a:rPr lang="es-ES" altLang="es-AR" sz="2400" b="1" dirty="0"/>
              <a:t>“ (“La inaplicabilidad del análisis de la relación causal a las exclusiones de cobertura fundadas en actos ilícitos del asegurado”, </a:t>
            </a:r>
            <a:r>
              <a:rPr lang="es-ES" altLang="es-AR" sz="2400" b="1" dirty="0" err="1"/>
              <a:t>Stiglitz</a:t>
            </a:r>
            <a:r>
              <a:rPr lang="es-ES" altLang="es-AR" sz="2400" b="1" dirty="0"/>
              <a:t>, Rubén S., LA LEY 21/09/2010, 1). </a:t>
            </a:r>
          </a:p>
        </p:txBody>
      </p:sp>
    </p:spTree>
    <p:extLst>
      <p:ext uri="{BB962C8B-B14F-4D97-AF65-F5344CB8AC3E}">
        <p14:creationId xmlns:p14="http://schemas.microsoft.com/office/powerpoint/2010/main" val="12162021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D08ED03C-7E10-495A-8116-CF00CE012FB4}"/>
              </a:ext>
            </a:extLst>
          </p:cNvPr>
          <p:cNvSpPr>
            <a:spLocks noGrp="1" noChangeArrowheads="1"/>
          </p:cNvSpPr>
          <p:nvPr>
            <p:ph type="title"/>
          </p:nvPr>
        </p:nvSpPr>
        <p:spPr>
          <a:xfrm>
            <a:off x="457200" y="274638"/>
            <a:ext cx="8229600" cy="1143000"/>
          </a:xfrm>
        </p:spPr>
        <p:txBody>
          <a:bodyPr anchor="ctr">
            <a:normAutofit/>
          </a:bodyPr>
          <a:lstStyle/>
          <a:p>
            <a:pPr eaLnBrk="1" fontAlgn="auto" hangingPunct="1">
              <a:spcAft>
                <a:spcPts val="0"/>
              </a:spcAft>
              <a:defRPr/>
            </a:pPr>
            <a:r>
              <a:rPr lang="es-AR" altLang="es-AR" sz="3800" b="1" dirty="0"/>
              <a:t>Licencia de conducir y buena fe?</a:t>
            </a:r>
            <a:endParaRPr lang="es-ES" altLang="es-AR" sz="3800" b="1" dirty="0"/>
          </a:p>
        </p:txBody>
      </p:sp>
      <p:pic>
        <p:nvPicPr>
          <p:cNvPr id="2" name="Imagen 1" descr="Interfaz de usuario gráfica, Texto, Aplicación, Chat o mensaje de texto&#10;&#10;Descripción generada automáticamente">
            <a:extLst>
              <a:ext uri="{FF2B5EF4-FFF2-40B4-BE49-F238E27FC236}">
                <a16:creationId xmlns:a16="http://schemas.microsoft.com/office/drawing/2014/main" id="{009F9D05-1198-483D-9FFD-C6479DFAF0C6}"/>
              </a:ext>
            </a:extLst>
          </p:cNvPr>
          <p:cNvPicPr>
            <a:picLocks noChangeAspect="1"/>
          </p:cNvPicPr>
          <p:nvPr/>
        </p:nvPicPr>
        <p:blipFill>
          <a:blip r:embed="rId2"/>
          <a:stretch>
            <a:fillRect/>
          </a:stretch>
        </p:blipFill>
        <p:spPr>
          <a:xfrm>
            <a:off x="457200" y="2515299"/>
            <a:ext cx="4038600" cy="2695765"/>
          </a:xfrm>
          <a:prstGeom prst="rect">
            <a:avLst/>
          </a:prstGeom>
          <a:noFill/>
        </p:spPr>
      </p:pic>
      <p:sp>
        <p:nvSpPr>
          <p:cNvPr id="113667" name="Rectangle 3">
            <a:extLst>
              <a:ext uri="{FF2B5EF4-FFF2-40B4-BE49-F238E27FC236}">
                <a16:creationId xmlns:a16="http://schemas.microsoft.com/office/drawing/2014/main" id="{1C5239FD-4437-4971-A76E-C6C93DCFF08F}"/>
              </a:ext>
            </a:extLst>
          </p:cNvPr>
          <p:cNvSpPr>
            <a:spLocks noGrp="1"/>
          </p:cNvSpPr>
          <p:nvPr>
            <p:ph sz="half" idx="2"/>
          </p:nvPr>
        </p:nvSpPr>
        <p:spPr>
          <a:xfrm>
            <a:off x="3923928" y="1417638"/>
            <a:ext cx="4968552" cy="5165724"/>
          </a:xfrm>
        </p:spPr>
        <p:txBody>
          <a:bodyPr>
            <a:normAutofit lnSpcReduction="10000"/>
          </a:bodyPr>
          <a:lstStyle/>
          <a:p>
            <a:pPr algn="just" eaLnBrk="1" hangingPunct="1">
              <a:lnSpc>
                <a:spcPct val="90000"/>
              </a:lnSpc>
              <a:buFont typeface="Wingdings" panose="05000000000000000000" pitchFamily="2" charset="2"/>
              <a:buNone/>
            </a:pPr>
            <a:r>
              <a:rPr lang="es-ES" altLang="es-AR" sz="1600" dirty="0"/>
              <a:t>        </a:t>
            </a:r>
            <a:r>
              <a:rPr lang="es-ES" altLang="es-AR" sz="2000" b="1" dirty="0"/>
              <a:t>El hecho de que el asegurado tuviera vencida su licencia de conducir al colisionar con otro rodado no exime de responsabilidad a la aseguradora por cuanto, </a:t>
            </a:r>
            <a:r>
              <a:rPr lang="es-ES" altLang="es-AR" sz="2000" b="1" u="sng" dirty="0"/>
              <a:t>al haber aceptado como asegurado a una persona que carecía de habilitación vigente para conducir, aquélla no puede luego negarse a cubrir el siniestro alegando el incumplimiento de dicho requisito, pues tal proceder resulta contrario a la buena fe contractual</a:t>
            </a:r>
            <a:r>
              <a:rPr lang="es-ES" altLang="es-AR" sz="2000" b="1" dirty="0"/>
              <a:t> (Tribunal Colegiado de Responsabilidad Extracontractual Nro. 2 de Rosario, Carmona, Sabrina C. c. </a:t>
            </a:r>
            <a:r>
              <a:rPr lang="es-ES" altLang="es-AR" sz="2000" b="1" dirty="0" err="1"/>
              <a:t>Perego</a:t>
            </a:r>
            <a:r>
              <a:rPr lang="es-ES" altLang="es-AR" sz="2000" b="1" dirty="0"/>
              <a:t>, Patricia, 16/02/2006, con nota de Gonzalo Peñalba Pinto 2006 </a:t>
            </a:r>
            <a:r>
              <a:rPr lang="es-ES" altLang="es-AR" sz="2000" b="1" dirty="0" err="1"/>
              <a:t>LLLitoral</a:t>
            </a:r>
            <a:r>
              <a:rPr lang="es-ES" altLang="es-AR" sz="2000" b="1" dirty="0"/>
              <a:t> 2006 (junio), 592, AR/JUR/731/2006</a:t>
            </a:r>
            <a:r>
              <a:rPr lang="es-ES" altLang="es-AR" sz="1800" b="1" dirty="0"/>
              <a:t>).</a:t>
            </a:r>
            <a:endParaRPr lang="es-ES" altLang="es-AR" sz="1600" b="1"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1 Título">
            <a:extLst>
              <a:ext uri="{FF2B5EF4-FFF2-40B4-BE49-F238E27FC236}">
                <a16:creationId xmlns:a16="http://schemas.microsoft.com/office/drawing/2014/main" id="{EC4D4C4D-7ED6-48F8-85A5-101403650A64}"/>
              </a:ext>
            </a:extLst>
          </p:cNvPr>
          <p:cNvSpPr>
            <a:spLocks noGrp="1"/>
          </p:cNvSpPr>
          <p:nvPr>
            <p:ph type="ctrTitle"/>
          </p:nvPr>
        </p:nvSpPr>
        <p:spPr>
          <a:xfrm>
            <a:off x="422030" y="1371600"/>
            <a:ext cx="8229600" cy="1828800"/>
          </a:xfrm>
        </p:spPr>
        <p:txBody>
          <a:bodyPr anchor="b">
            <a:normAutofit/>
          </a:bodyPr>
          <a:lstStyle/>
          <a:p>
            <a:pPr eaLnBrk="1" fontAlgn="auto" hangingPunct="1">
              <a:spcAft>
                <a:spcPts val="0"/>
              </a:spcAft>
              <a:defRPr/>
            </a:pPr>
            <a:r>
              <a:rPr lang="es-AR" altLang="es-AR" b="1"/>
              <a:t>Exclusiones. Carga de la prueba</a:t>
            </a:r>
            <a:endParaRPr lang="es-ES" altLang="es-AR"/>
          </a:p>
        </p:txBody>
      </p:sp>
      <p:sp>
        <p:nvSpPr>
          <p:cNvPr id="115715" name="2 Marcador de contenido">
            <a:extLst>
              <a:ext uri="{FF2B5EF4-FFF2-40B4-BE49-F238E27FC236}">
                <a16:creationId xmlns:a16="http://schemas.microsoft.com/office/drawing/2014/main" id="{5D3C70CD-E865-42CE-8EF3-C3DC07883695}"/>
              </a:ext>
            </a:extLst>
          </p:cNvPr>
          <p:cNvSpPr>
            <a:spLocks noGrp="1"/>
          </p:cNvSpPr>
          <p:nvPr>
            <p:ph type="subTitle" idx="1"/>
          </p:nvPr>
        </p:nvSpPr>
        <p:spPr>
          <a:xfrm>
            <a:off x="1371600" y="3331698"/>
            <a:ext cx="6728792" cy="3049630"/>
          </a:xfrm>
        </p:spPr>
        <p:txBody>
          <a:bodyPr>
            <a:normAutofit fontScale="85000" lnSpcReduction="10000"/>
          </a:bodyPr>
          <a:lstStyle/>
          <a:p>
            <a:pPr eaLnBrk="1" hangingPunct="1">
              <a:lnSpc>
                <a:spcPct val="90000"/>
              </a:lnSpc>
              <a:buFont typeface="Wingdings" panose="05000000000000000000" pitchFamily="2" charset="2"/>
              <a:buNone/>
            </a:pPr>
            <a:r>
              <a:rPr lang="es-AR" altLang="es-AR" sz="1800" dirty="0"/>
              <a:t>    </a:t>
            </a:r>
          </a:p>
          <a:p>
            <a:pPr eaLnBrk="1" hangingPunct="1">
              <a:lnSpc>
                <a:spcPct val="90000"/>
              </a:lnSpc>
              <a:buFont typeface="Wingdings" panose="05000000000000000000" pitchFamily="2" charset="2"/>
              <a:buNone/>
            </a:pPr>
            <a:endParaRPr lang="es-AR" altLang="es-AR" sz="3800" dirty="0"/>
          </a:p>
          <a:p>
            <a:pPr eaLnBrk="1" hangingPunct="1">
              <a:lnSpc>
                <a:spcPct val="90000"/>
              </a:lnSpc>
              <a:buFont typeface="Wingdings" panose="05000000000000000000" pitchFamily="2" charset="2"/>
              <a:buNone/>
            </a:pPr>
            <a:endParaRPr lang="es-AR" altLang="es-AR" sz="3800" dirty="0"/>
          </a:p>
          <a:p>
            <a:pPr eaLnBrk="1" hangingPunct="1">
              <a:lnSpc>
                <a:spcPct val="90000"/>
              </a:lnSpc>
              <a:buFont typeface="Wingdings" panose="05000000000000000000" pitchFamily="2" charset="2"/>
              <a:buNone/>
            </a:pPr>
            <a:r>
              <a:rPr lang="es-AR" altLang="es-AR" sz="3800" dirty="0"/>
              <a:t>    </a:t>
            </a:r>
            <a:r>
              <a:rPr lang="es-AR" altLang="es-AR" sz="3800" b="1" dirty="0"/>
              <a:t>La exclusión debe ser alegada por el asegurador como defensa y, por tanto, la carga probatoria recae sobre él (art. 377 del CPCCN).</a:t>
            </a:r>
            <a:endParaRPr lang="es-ES" altLang="es-AR" sz="3800" b="1" dirty="0"/>
          </a:p>
        </p:txBody>
      </p:sp>
    </p:spTree>
  </p:cSld>
  <p:clrMapOvr>
    <a:masterClrMapping/>
  </p:clrMapOvr>
  <p:transition spd="slow">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1 Título">
            <a:extLst>
              <a:ext uri="{FF2B5EF4-FFF2-40B4-BE49-F238E27FC236}">
                <a16:creationId xmlns:a16="http://schemas.microsoft.com/office/drawing/2014/main" id="{B6C79890-A42C-4DE8-9FD4-8ABC84695D57}"/>
              </a:ext>
            </a:extLst>
          </p:cNvPr>
          <p:cNvSpPr>
            <a:spLocks noGrp="1"/>
          </p:cNvSpPr>
          <p:nvPr>
            <p:ph type="title"/>
          </p:nvPr>
        </p:nvSpPr>
        <p:spPr>
          <a:xfrm>
            <a:off x="457200" y="274638"/>
            <a:ext cx="8229600" cy="1143000"/>
          </a:xfrm>
        </p:spPr>
        <p:txBody>
          <a:bodyPr anchor="ctr">
            <a:normAutofit/>
          </a:bodyPr>
          <a:lstStyle/>
          <a:p>
            <a:pPr eaLnBrk="1" fontAlgn="auto" hangingPunct="1">
              <a:lnSpc>
                <a:spcPct val="90000"/>
              </a:lnSpc>
              <a:spcAft>
                <a:spcPts val="0"/>
              </a:spcAft>
              <a:defRPr/>
            </a:pPr>
            <a:r>
              <a:rPr lang="es-ES_tradnl" altLang="es-AR" sz="3800" b="1"/>
              <a:t>NECESIDAD DEL PRONUNCIAMIENTO</a:t>
            </a:r>
          </a:p>
        </p:txBody>
      </p:sp>
      <p:sp>
        <p:nvSpPr>
          <p:cNvPr id="121859" name="2 Marcador de contenido">
            <a:extLst>
              <a:ext uri="{FF2B5EF4-FFF2-40B4-BE49-F238E27FC236}">
                <a16:creationId xmlns:a16="http://schemas.microsoft.com/office/drawing/2014/main" id="{321D26EE-E2EA-4934-9A63-34654D56FB49}"/>
              </a:ext>
            </a:extLst>
          </p:cNvPr>
          <p:cNvSpPr>
            <a:spLocks noGrp="1"/>
          </p:cNvSpPr>
          <p:nvPr>
            <p:ph idx="1"/>
          </p:nvPr>
        </p:nvSpPr>
        <p:spPr>
          <a:xfrm>
            <a:off x="457200" y="1600200"/>
            <a:ext cx="8229600" cy="4709160"/>
          </a:xfrm>
        </p:spPr>
        <p:txBody>
          <a:bodyPr>
            <a:normAutofit/>
          </a:bodyPr>
          <a:lstStyle/>
          <a:p>
            <a:pPr marL="0" indent="0" algn="just" eaLnBrk="1" hangingPunct="1">
              <a:lnSpc>
                <a:spcPct val="90000"/>
              </a:lnSpc>
              <a:buFont typeface="Wingdings" panose="05000000000000000000" pitchFamily="2" charset="2"/>
              <a:buNone/>
            </a:pPr>
            <a:r>
              <a:rPr lang="es-ES" altLang="es-AR" b="1" dirty="0"/>
              <a:t>La aseguradora citada en garantía no puede pretender la exclusión de la cobertura argumentando el dolo del asegurado en la denuncia del siniestro por no mencionar su estado de ebriedad, pues, debió pronunciarse acerca del derecho de aquél dentro del plazo de treinta días previsto por el art. 56 de la ley 17.418 (Adla, XXVII-B, 1677) y no luego de transcurridos más de dos años del momento en que se produjo el accidente, como lo hizo (</a:t>
            </a:r>
            <a:r>
              <a:rPr lang="es-ES" altLang="es-AR" b="1" dirty="0" err="1"/>
              <a:t>CNCivil</a:t>
            </a:r>
            <a:r>
              <a:rPr lang="es-ES" altLang="es-AR" b="1" dirty="0"/>
              <a:t>, sala L, 24/04/2006, </a:t>
            </a:r>
            <a:r>
              <a:rPr lang="es-ES" altLang="es-AR" b="1" dirty="0" err="1"/>
              <a:t>Szwarc</a:t>
            </a:r>
            <a:r>
              <a:rPr lang="es-ES" altLang="es-AR" b="1" dirty="0"/>
              <a:t>, Mario c. </a:t>
            </a:r>
            <a:r>
              <a:rPr lang="es-ES" altLang="es-AR" b="1" dirty="0" err="1"/>
              <a:t>Bombicino</a:t>
            </a:r>
            <a:r>
              <a:rPr lang="es-ES" altLang="es-AR" b="1" dirty="0"/>
              <a:t>, José L., DJ 30/08/2006, 1273).</a:t>
            </a:r>
            <a:endParaRPr lang="es-ES_tradnl" altLang="es-AR" b="1" dirty="0"/>
          </a:p>
          <a:p>
            <a:pPr marL="0" indent="0" eaLnBrk="1" hangingPunct="1">
              <a:lnSpc>
                <a:spcPct val="90000"/>
              </a:lnSpc>
              <a:buFont typeface="Wingdings" panose="05000000000000000000" pitchFamily="2" charset="2"/>
              <a:buNone/>
            </a:pPr>
            <a:endParaRPr lang="es-ES_tradnl" altLang="es-AR" b="1" dirty="0"/>
          </a:p>
        </p:txBody>
      </p:sp>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A338BC-6790-4A39-904F-198C798F5D33}"/>
              </a:ext>
            </a:extLst>
          </p:cNvPr>
          <p:cNvSpPr>
            <a:spLocks noGrp="1"/>
          </p:cNvSpPr>
          <p:nvPr>
            <p:ph type="title"/>
          </p:nvPr>
        </p:nvSpPr>
        <p:spPr>
          <a:xfrm>
            <a:off x="415636" y="908720"/>
            <a:ext cx="8229600" cy="1143000"/>
          </a:xfrm>
        </p:spPr>
        <p:txBody>
          <a:bodyPr>
            <a:normAutofit fontScale="90000"/>
          </a:bodyPr>
          <a:lstStyle/>
          <a:p>
            <a:r>
              <a:rPr lang="es-AR" sz="3100" dirty="0">
                <a:solidFill>
                  <a:schemeClr val="tx2"/>
                </a:solidFill>
              </a:rPr>
              <a:t>Causa Flores (SCJMendoza, 01.07.2013, </a:t>
            </a:r>
            <a:r>
              <a:rPr lang="es-MX" sz="3100" dirty="0">
                <a:solidFill>
                  <a:schemeClr val="tx2"/>
                </a:solidFill>
              </a:rPr>
              <a:t>LA RCyS 2014-III, 197, TR LALEY AR/JUR/40581/2013</a:t>
            </a:r>
            <a:br>
              <a:rPr lang="es-MX" dirty="0">
                <a:solidFill>
                  <a:schemeClr val="tx2"/>
                </a:solidFill>
              </a:rPr>
            </a:br>
            <a:endParaRPr lang="es-AR" dirty="0">
              <a:solidFill>
                <a:schemeClr val="tx2"/>
              </a:solidFill>
            </a:endParaRPr>
          </a:p>
        </p:txBody>
      </p:sp>
      <p:sp>
        <p:nvSpPr>
          <p:cNvPr id="3" name="Marcador de contenido 2">
            <a:extLst>
              <a:ext uri="{FF2B5EF4-FFF2-40B4-BE49-F238E27FC236}">
                <a16:creationId xmlns:a16="http://schemas.microsoft.com/office/drawing/2014/main" id="{A5188579-AF1D-44B6-8CE2-756670D51ADC}"/>
              </a:ext>
            </a:extLst>
          </p:cNvPr>
          <p:cNvSpPr>
            <a:spLocks noGrp="1"/>
          </p:cNvSpPr>
          <p:nvPr>
            <p:ph idx="1"/>
          </p:nvPr>
        </p:nvSpPr>
        <p:spPr>
          <a:xfrm>
            <a:off x="457200" y="2451701"/>
            <a:ext cx="8229600" cy="4709160"/>
          </a:xfrm>
        </p:spPr>
        <p:txBody>
          <a:bodyPr>
            <a:normAutofit/>
          </a:bodyPr>
          <a:lstStyle/>
          <a:p>
            <a:pPr marL="137160" indent="0" algn="just">
              <a:buNone/>
            </a:pPr>
            <a:r>
              <a:rPr lang="es-MX" b="1" dirty="0"/>
              <a:t>En una acción de daños, procede la exclusión de cobertura opuesta por la aseguradora citada en garantía en virtud de la negativa del asegurado a realizarse el test de alcoholemia al momento del siniestro, pues ello fue previsto en una de las cláusulas de la póliza contratada, la cual no resultó confusa, fue notificada correctamente por el asegurador y no se contrapone con la Ley de Defensa del Consumidor. </a:t>
            </a:r>
            <a:endParaRPr lang="es-AR" b="1" dirty="0"/>
          </a:p>
        </p:txBody>
      </p:sp>
    </p:spTree>
    <p:extLst>
      <p:ext uri="{BB962C8B-B14F-4D97-AF65-F5344CB8AC3E}">
        <p14:creationId xmlns:p14="http://schemas.microsoft.com/office/powerpoint/2010/main" val="19435023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7282FE23-2D08-4048-98CC-D2473FE9E0EF}"/>
              </a:ext>
            </a:extLst>
          </p:cNvPr>
          <p:cNvSpPr>
            <a:spLocks noGrp="1"/>
          </p:cNvSpPr>
          <p:nvPr>
            <p:ph type="title"/>
          </p:nvPr>
        </p:nvSpPr>
        <p:spPr>
          <a:xfrm>
            <a:off x="457200" y="274638"/>
            <a:ext cx="8229600" cy="1143000"/>
          </a:xfrm>
        </p:spPr>
        <p:txBody>
          <a:bodyPr anchor="ctr">
            <a:normAutofit/>
          </a:bodyPr>
          <a:lstStyle/>
          <a:p>
            <a:pPr eaLnBrk="1" hangingPunct="1">
              <a:lnSpc>
                <a:spcPct val="90000"/>
              </a:lnSpc>
            </a:pPr>
            <a:r>
              <a:rPr lang="es-AR" altLang="es-AR" sz="3800" b="1"/>
              <a:t>EXCEPCION A LA LIBERACIÓN DEL ASEGURADOR</a:t>
            </a:r>
            <a:endParaRPr lang="es-ES" altLang="es-AR" sz="3800" b="1"/>
          </a:p>
        </p:txBody>
      </p:sp>
      <p:sp>
        <p:nvSpPr>
          <p:cNvPr id="122883" name="Rectangle 3">
            <a:extLst>
              <a:ext uri="{FF2B5EF4-FFF2-40B4-BE49-F238E27FC236}">
                <a16:creationId xmlns:a16="http://schemas.microsoft.com/office/drawing/2014/main" id="{989C5B38-32E9-4EDE-B4FC-1DD4685838F1}"/>
              </a:ext>
            </a:extLst>
          </p:cNvPr>
          <p:cNvSpPr>
            <a:spLocks noGrp="1"/>
          </p:cNvSpPr>
          <p:nvPr>
            <p:ph sz="half" idx="1"/>
          </p:nvPr>
        </p:nvSpPr>
        <p:spPr>
          <a:xfrm>
            <a:off x="-180528" y="1600199"/>
            <a:ext cx="4752528" cy="5069161"/>
          </a:xfrm>
        </p:spPr>
        <p:txBody>
          <a:bodyPr>
            <a:normAutofit/>
          </a:bodyPr>
          <a:lstStyle/>
          <a:p>
            <a:pPr algn="just" eaLnBrk="1" hangingPunct="1">
              <a:lnSpc>
                <a:spcPct val="90000"/>
              </a:lnSpc>
              <a:buFont typeface="Wingdings" panose="05000000000000000000" pitchFamily="2" charset="2"/>
              <a:buNone/>
            </a:pPr>
            <a:r>
              <a:rPr lang="es-AR" altLang="es-AR" sz="2000" dirty="0"/>
              <a:t>	</a:t>
            </a:r>
            <a:r>
              <a:rPr lang="es-AR" altLang="es-AR" sz="2400" b="1" dirty="0"/>
              <a:t>La parte final del art. 70 LS consagra una excepción al principio de que el asegurador queda liberado de responsabilidad por culpa grave o dolo del asegurado: cuando los actos han sido cometidos para precaver el siniestro o atenuar sus consecuencias o por un deber de humanidad generalmente aceptado (conductas obligadas por una solidaridad elemental</a:t>
            </a:r>
            <a:r>
              <a:rPr lang="es-AR" altLang="es-AR" sz="2400" dirty="0"/>
              <a:t>).</a:t>
            </a:r>
            <a:endParaRPr lang="es-ES" altLang="es-AR" sz="2000" dirty="0"/>
          </a:p>
        </p:txBody>
      </p:sp>
      <p:pic>
        <p:nvPicPr>
          <p:cNvPr id="2" name="Imagen 1">
            <a:extLst>
              <a:ext uri="{FF2B5EF4-FFF2-40B4-BE49-F238E27FC236}">
                <a16:creationId xmlns:a16="http://schemas.microsoft.com/office/drawing/2014/main" id="{594A446C-DFE9-40FB-AC6E-9BC7885154D3}"/>
              </a:ext>
            </a:extLst>
          </p:cNvPr>
          <p:cNvPicPr>
            <a:picLocks noChangeAspect="1"/>
          </p:cNvPicPr>
          <p:nvPr/>
        </p:nvPicPr>
        <p:blipFill rotWithShape="1">
          <a:blip r:embed="rId2"/>
          <a:srcRect l="28162" r="12458"/>
          <a:stretch/>
        </p:blipFill>
        <p:spPr>
          <a:xfrm>
            <a:off x="4648200" y="1600200"/>
            <a:ext cx="4038600" cy="4525963"/>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1 Título">
            <a:extLst>
              <a:ext uri="{FF2B5EF4-FFF2-40B4-BE49-F238E27FC236}">
                <a16:creationId xmlns:a16="http://schemas.microsoft.com/office/drawing/2014/main" id="{384464C3-993F-4C94-8600-AA152493AAAA}"/>
              </a:ext>
            </a:extLst>
          </p:cNvPr>
          <p:cNvSpPr>
            <a:spLocks noGrp="1"/>
          </p:cNvSpPr>
          <p:nvPr>
            <p:ph type="title"/>
          </p:nvPr>
        </p:nvSpPr>
        <p:spPr>
          <a:xfrm>
            <a:off x="457200" y="274638"/>
            <a:ext cx="8229600" cy="1143000"/>
          </a:xfrm>
        </p:spPr>
        <p:txBody>
          <a:bodyPr anchor="ctr">
            <a:normAutofit/>
          </a:bodyPr>
          <a:lstStyle/>
          <a:p>
            <a:pPr eaLnBrk="1" fontAlgn="auto" hangingPunct="1">
              <a:spcAft>
                <a:spcPts val="0"/>
              </a:spcAft>
              <a:defRPr/>
            </a:pPr>
            <a:r>
              <a:rPr lang="es-AR" altLang="es-AR" b="1"/>
              <a:t>EN CONTRA, BARBATO</a:t>
            </a:r>
            <a:endParaRPr lang="es-ES" altLang="es-AR" b="1"/>
          </a:p>
        </p:txBody>
      </p:sp>
      <p:sp>
        <p:nvSpPr>
          <p:cNvPr id="123907" name="2 Marcador de contenido">
            <a:extLst>
              <a:ext uri="{FF2B5EF4-FFF2-40B4-BE49-F238E27FC236}">
                <a16:creationId xmlns:a16="http://schemas.microsoft.com/office/drawing/2014/main" id="{D4608EBC-851F-4FB7-8E7D-DDBE01B2312E}"/>
              </a:ext>
            </a:extLst>
          </p:cNvPr>
          <p:cNvSpPr>
            <a:spLocks noGrp="1"/>
          </p:cNvSpPr>
          <p:nvPr>
            <p:ph idx="1"/>
          </p:nvPr>
        </p:nvSpPr>
        <p:spPr>
          <a:xfrm>
            <a:off x="457200" y="1600200"/>
            <a:ext cx="8229600" cy="4709160"/>
          </a:xfrm>
        </p:spPr>
        <p:txBody>
          <a:bodyPr>
            <a:normAutofit/>
          </a:bodyPr>
          <a:lstStyle/>
          <a:p>
            <a:pPr algn="just" eaLnBrk="1" hangingPunct="1">
              <a:lnSpc>
                <a:spcPct val="90000"/>
              </a:lnSpc>
            </a:pPr>
            <a:r>
              <a:rPr lang="es-ES_tradnl" altLang="es-AR" sz="2400" b="1" dirty="0"/>
              <a:t>Como se trata de una hipótesis que se encuentra fuera de la relación contractual, ya por haber sido excluida de ella, o por no habérsela incluido nunca, no puede hablarse siquiera de asegurado y asegurador, en consecuencia, el art. 56 no se aplica por ausencia de un presupuesto fáctico esencial.</a:t>
            </a:r>
            <a:endParaRPr lang="es-ES" altLang="es-AR" sz="2400" b="1" dirty="0"/>
          </a:p>
          <a:p>
            <a:pPr algn="just" eaLnBrk="1" hangingPunct="1">
              <a:lnSpc>
                <a:spcPct val="90000"/>
              </a:lnSpc>
            </a:pPr>
            <a:r>
              <a:rPr lang="es-ES_tradnl" altLang="es-AR" sz="2400" b="1" dirty="0"/>
              <a:t>Agrega que ello se funda, asimismo, en la interpretación sistemática del Derecho: si el silencio del asegurador bastara se pondría a cargo de éste una obligación que nunca asumió, configurándose un supuesto de obligación sin causa, en violación al art. 499 del Código Civil. ("Exclusiones a la cobertura en el contrato de seguros, ED 136-556).</a:t>
            </a:r>
            <a:endParaRPr lang="es-ES" altLang="es-AR" sz="2400" b="1" dirty="0"/>
          </a:p>
        </p:txBody>
      </p:sp>
    </p:spTree>
  </p:cSld>
  <p:clrMapOvr>
    <a:masterClrMapping/>
  </p:clrMapOvr>
  <p:transition spd="slow">
    <p:pull/>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1 Título">
            <a:extLst>
              <a:ext uri="{FF2B5EF4-FFF2-40B4-BE49-F238E27FC236}">
                <a16:creationId xmlns:a16="http://schemas.microsoft.com/office/drawing/2014/main" id="{CDFE5A69-07FD-4DDC-BAB5-352ACB334B73}"/>
              </a:ext>
            </a:extLst>
          </p:cNvPr>
          <p:cNvSpPr>
            <a:spLocks noGrp="1"/>
          </p:cNvSpPr>
          <p:nvPr>
            <p:ph type="title"/>
          </p:nvPr>
        </p:nvSpPr>
        <p:spPr>
          <a:xfrm>
            <a:off x="457200" y="274638"/>
            <a:ext cx="8229600" cy="1143000"/>
          </a:xfrm>
        </p:spPr>
        <p:txBody>
          <a:bodyPr anchor="ctr">
            <a:normAutofit/>
          </a:bodyPr>
          <a:lstStyle/>
          <a:p>
            <a:pPr eaLnBrk="1" fontAlgn="auto" hangingPunct="1">
              <a:spcAft>
                <a:spcPts val="0"/>
              </a:spcAft>
              <a:defRPr/>
            </a:pPr>
            <a:r>
              <a:rPr lang="es-AR" altLang="es-AR" b="1"/>
              <a:t>LA JURISPRUDENCIA</a:t>
            </a:r>
          </a:p>
        </p:txBody>
      </p:sp>
      <p:sp>
        <p:nvSpPr>
          <p:cNvPr id="124931" name="2 Marcador de contenido">
            <a:extLst>
              <a:ext uri="{FF2B5EF4-FFF2-40B4-BE49-F238E27FC236}">
                <a16:creationId xmlns:a16="http://schemas.microsoft.com/office/drawing/2014/main" id="{4750CC6C-3A3E-4623-B36C-657432EFE924}"/>
              </a:ext>
            </a:extLst>
          </p:cNvPr>
          <p:cNvSpPr>
            <a:spLocks noGrp="1"/>
          </p:cNvSpPr>
          <p:nvPr>
            <p:ph idx="1"/>
          </p:nvPr>
        </p:nvSpPr>
        <p:spPr>
          <a:xfrm>
            <a:off x="457200" y="1600200"/>
            <a:ext cx="8229600" cy="4709160"/>
          </a:xfrm>
        </p:spPr>
        <p:txBody>
          <a:bodyPr>
            <a:normAutofit/>
          </a:bodyPr>
          <a:lstStyle/>
          <a:p>
            <a:pPr algn="just" eaLnBrk="1" hangingPunct="1">
              <a:lnSpc>
                <a:spcPct val="90000"/>
              </a:lnSpc>
              <a:buFont typeface="Wingdings" panose="05000000000000000000" pitchFamily="2" charset="2"/>
              <a:buNone/>
            </a:pPr>
            <a:r>
              <a:rPr lang="es-ES" altLang="es-AR" sz="2400" b="1" dirty="0"/>
              <a:t>     </a:t>
            </a:r>
            <a:r>
              <a:rPr lang="es-ES" altLang="es-AR" sz="2400" b="1" dirty="0" err="1"/>
              <a:t>CNCivil</a:t>
            </a:r>
            <a:r>
              <a:rPr lang="es-ES" altLang="es-AR" sz="2400" b="1" dirty="0"/>
              <a:t>, sala E, 25/07/2008, Vera, Guillermo Oscar c. </a:t>
            </a:r>
            <a:r>
              <a:rPr lang="es-ES" altLang="es-AR" sz="2400" b="1" dirty="0" err="1"/>
              <a:t>Glizt</a:t>
            </a:r>
            <a:r>
              <a:rPr lang="es-ES" altLang="es-AR" sz="2400" b="1" dirty="0"/>
              <a:t>, Brian Alejandro y otros, DJ 2008-II, 2423, </a:t>
            </a:r>
            <a:r>
              <a:rPr lang="es-ES" altLang="es-ES" sz="2400" b="1" i="1" dirty="0"/>
              <a:t>“</a:t>
            </a:r>
            <a:r>
              <a:rPr lang="es-ES" altLang="es-AR" sz="2400" b="1" i="1" dirty="0"/>
              <a:t>Corresponde hacer lugar a la excepción de falta de legitimación pasiva opuesta por la citada en garantía en tanto el contrato de seguro convenido entre ésta y el asegurado establece la exclusión de cobertura cuando el vehículo utilizado como remise fuera conducido por una persona que careciera de registro profesional habilitante para conducir tal categoría de vehículos, </a:t>
            </a:r>
            <a:r>
              <a:rPr lang="es-ES" altLang="es-AR" sz="2400" b="1" i="1" u="sng" dirty="0"/>
              <a:t>sin que la omisión de la aseguradora de manifestarse por el rechazo de la cobertura dentro de los 30 días desde la denuncia del siniestro -art. 56, ley 17.418- pueda llevarla a responder por un riesgo no asegurado</a:t>
            </a:r>
            <a:r>
              <a:rPr lang="es-ES" altLang="es-ES" sz="2400" b="1" i="1" u="sng" dirty="0"/>
              <a:t>”</a:t>
            </a:r>
            <a:r>
              <a:rPr lang="es-ES" altLang="es-AR" sz="2400" b="1" i="1" u="sng" dirty="0"/>
              <a:t>.</a:t>
            </a:r>
            <a:endParaRPr lang="es-AR" altLang="es-AR" sz="2400" b="1" i="1" u="sng"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1 Título">
            <a:extLst>
              <a:ext uri="{FF2B5EF4-FFF2-40B4-BE49-F238E27FC236}">
                <a16:creationId xmlns:a16="http://schemas.microsoft.com/office/drawing/2014/main" id="{3E50606D-69AA-40C1-A1DF-2408E5BF4F39}"/>
              </a:ext>
            </a:extLst>
          </p:cNvPr>
          <p:cNvSpPr>
            <a:spLocks noGrp="1"/>
          </p:cNvSpPr>
          <p:nvPr>
            <p:ph type="title"/>
          </p:nvPr>
        </p:nvSpPr>
        <p:spPr>
          <a:xfrm>
            <a:off x="457200" y="274638"/>
            <a:ext cx="8229600" cy="1143000"/>
          </a:xfrm>
        </p:spPr>
        <p:txBody>
          <a:bodyPr anchor="ctr">
            <a:normAutofit/>
          </a:bodyPr>
          <a:lstStyle/>
          <a:p>
            <a:pPr eaLnBrk="1" hangingPunct="1">
              <a:lnSpc>
                <a:spcPct val="90000"/>
              </a:lnSpc>
            </a:pPr>
            <a:r>
              <a:rPr lang="es-AR" altLang="es-AR" sz="3800" b="1"/>
              <a:t>Renuncia tácita a invocar la exclusión de cobertura</a:t>
            </a:r>
          </a:p>
        </p:txBody>
      </p:sp>
      <p:sp>
        <p:nvSpPr>
          <p:cNvPr id="125955" name="2 Marcador de contenido">
            <a:extLst>
              <a:ext uri="{FF2B5EF4-FFF2-40B4-BE49-F238E27FC236}">
                <a16:creationId xmlns:a16="http://schemas.microsoft.com/office/drawing/2014/main" id="{1D2323C0-EEAE-4997-9AAF-AA6031A938C3}"/>
              </a:ext>
            </a:extLst>
          </p:cNvPr>
          <p:cNvSpPr>
            <a:spLocks noGrp="1"/>
          </p:cNvSpPr>
          <p:nvPr>
            <p:ph idx="1"/>
          </p:nvPr>
        </p:nvSpPr>
        <p:spPr>
          <a:xfrm>
            <a:off x="457200" y="1600200"/>
            <a:ext cx="8229600" cy="4709160"/>
          </a:xfrm>
        </p:spPr>
        <p:txBody>
          <a:bodyPr>
            <a:normAutofit/>
          </a:bodyPr>
          <a:lstStyle/>
          <a:p>
            <a:pPr algn="just" eaLnBrk="1" hangingPunct="1"/>
            <a:r>
              <a:rPr lang="es-AR" altLang="es-AR" b="1" dirty="0"/>
              <a:t>Es factible que el asegurador renuncie tácitamente a invocar una exclusión de cobertura (por ej. Si deja transcurrir el plazo del art. 56 LS), o</a:t>
            </a:r>
          </a:p>
          <a:p>
            <a:pPr algn="just" eaLnBrk="1" hangingPunct="1"/>
            <a:r>
              <a:rPr lang="es-AR" altLang="es-AR" b="1" dirty="0"/>
              <a:t>si provee la defensa en sede penal (CNCiv., sala F, 11.11.91, </a:t>
            </a:r>
            <a:r>
              <a:rPr lang="es-AR" altLang="es-ES" b="1" dirty="0"/>
              <a:t>“</a:t>
            </a:r>
            <a:r>
              <a:rPr lang="es-AR" altLang="es-AR" b="1" dirty="0" err="1"/>
              <a:t>Estevarena</a:t>
            </a:r>
            <a:r>
              <a:rPr lang="es-AR" altLang="es-AR" b="1" dirty="0"/>
              <a:t> </a:t>
            </a:r>
            <a:r>
              <a:rPr lang="es-AR" altLang="es-AR" b="1" dirty="0" err="1"/>
              <a:t>Mignanne</a:t>
            </a:r>
            <a:r>
              <a:rPr lang="es-AR" altLang="es-AR" b="1" dirty="0"/>
              <a:t> de González, María c/ </a:t>
            </a:r>
            <a:r>
              <a:rPr lang="es-AR" altLang="es-AR" b="1" dirty="0" err="1"/>
              <a:t>Asisa</a:t>
            </a:r>
            <a:r>
              <a:rPr lang="es-AR" altLang="es-AR" b="1" dirty="0"/>
              <a:t> S.A. y </a:t>
            </a:r>
            <a:r>
              <a:rPr lang="es-AR" altLang="es-AR" b="1" dirty="0" err="1"/>
              <a:t>ots</a:t>
            </a:r>
            <a:r>
              <a:rPr lang="es-AR" altLang="es-AR" b="1" dirty="0"/>
              <a:t>., ED 148-130; SCJMendoza, sala I, </a:t>
            </a:r>
            <a:r>
              <a:rPr lang="es-AR" altLang="es-ES" b="1" dirty="0"/>
              <a:t>“</a:t>
            </a:r>
            <a:r>
              <a:rPr lang="es-AR" altLang="es-AR" b="1" dirty="0"/>
              <a:t>San </a:t>
            </a:r>
            <a:r>
              <a:rPr lang="es-AR" altLang="es-AR" b="1" dirty="0" err="1"/>
              <a:t>Cristobal</a:t>
            </a:r>
            <a:r>
              <a:rPr lang="es-AR" altLang="es-AR" b="1" dirty="0"/>
              <a:t> SMSG en Maradona Jorge c/ Gladys García Baigorria de Zabala</a:t>
            </a:r>
            <a:r>
              <a:rPr lang="es-AR" altLang="es-ES" b="1" dirty="0"/>
              <a:t>”</a:t>
            </a:r>
            <a:r>
              <a:rPr lang="es-AR" altLang="es-AR" b="1" dirty="0"/>
              <a:t>, JA 1995-I, 638).</a:t>
            </a:r>
          </a:p>
        </p:txBody>
      </p:sp>
    </p:spTree>
  </p:cSld>
  <p:clrMapOvr>
    <a:masterClrMapping/>
  </p:clrMapOvr>
  <p:transition spd="slow">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1 Título">
            <a:extLst>
              <a:ext uri="{FF2B5EF4-FFF2-40B4-BE49-F238E27FC236}">
                <a16:creationId xmlns:a16="http://schemas.microsoft.com/office/drawing/2014/main" id="{1E833683-46B6-434C-833A-D63D2A49F3A6}"/>
              </a:ext>
            </a:extLst>
          </p:cNvPr>
          <p:cNvSpPr>
            <a:spLocks noGrp="1"/>
          </p:cNvSpPr>
          <p:nvPr>
            <p:ph type="title"/>
          </p:nvPr>
        </p:nvSpPr>
        <p:spPr>
          <a:xfrm>
            <a:off x="457200" y="274638"/>
            <a:ext cx="8229600" cy="1143000"/>
          </a:xfrm>
        </p:spPr>
        <p:txBody>
          <a:bodyPr anchor="ctr">
            <a:normAutofit/>
          </a:bodyPr>
          <a:lstStyle/>
          <a:p>
            <a:pPr eaLnBrk="1" hangingPunct="1">
              <a:lnSpc>
                <a:spcPct val="90000"/>
              </a:lnSpc>
            </a:pPr>
            <a:r>
              <a:rPr lang="es-ES_tradnl" altLang="es-AR" sz="3800" b="1"/>
              <a:t>Excepción: incumplimiento malicioso del asegurado.</a:t>
            </a:r>
            <a:endParaRPr lang="es-AR" altLang="es-AR" sz="3800"/>
          </a:p>
        </p:txBody>
      </p:sp>
      <p:sp>
        <p:nvSpPr>
          <p:cNvPr id="126979" name="2 Marcador de contenido">
            <a:extLst>
              <a:ext uri="{FF2B5EF4-FFF2-40B4-BE49-F238E27FC236}">
                <a16:creationId xmlns:a16="http://schemas.microsoft.com/office/drawing/2014/main" id="{14627F98-BE27-498A-B656-F2A836754974}"/>
              </a:ext>
            </a:extLst>
          </p:cNvPr>
          <p:cNvSpPr>
            <a:spLocks noGrp="1"/>
          </p:cNvSpPr>
          <p:nvPr>
            <p:ph sz="half" idx="1"/>
          </p:nvPr>
        </p:nvSpPr>
        <p:spPr>
          <a:xfrm>
            <a:off x="251519" y="1484784"/>
            <a:ext cx="4244281" cy="5373216"/>
          </a:xfrm>
        </p:spPr>
        <p:txBody>
          <a:bodyPr>
            <a:normAutofit fontScale="92500" lnSpcReduction="10000"/>
          </a:bodyPr>
          <a:lstStyle/>
          <a:p>
            <a:pPr marL="0" indent="0" algn="just" eaLnBrk="1" hangingPunct="1">
              <a:lnSpc>
                <a:spcPct val="90000"/>
              </a:lnSpc>
              <a:buClr>
                <a:srgbClr val="B2B2B2"/>
              </a:buClr>
              <a:buFont typeface="Wingdings" panose="05000000000000000000" pitchFamily="2" charset="2"/>
              <a:buNone/>
            </a:pPr>
            <a:r>
              <a:rPr lang="es-ES" altLang="es-ES" sz="2400" b="1" i="1" dirty="0"/>
              <a:t>“</a:t>
            </a:r>
            <a:r>
              <a:rPr lang="es-ES" altLang="ja-JP" sz="2400" b="1" i="1" u="sng" dirty="0"/>
              <a:t>Si la información complementaria brindada por el asegurado con motivo del requerimiento que la compañía aseguradora le efectuara resulta falsa -en el caso, se adjuntó fotocopia del carnet de conducir con su fecha adulterada-, no puede decirse que la carga del asegurado se encuentra cumplida</a:t>
            </a:r>
            <a:r>
              <a:rPr lang="es-ES" altLang="ja-JP" sz="2400" b="1" i="1" dirty="0"/>
              <a:t> a los fines de que la compañía lo cubra en la acción de daños y perjuicios que se le entabla con motivo de un accidente de tránsito</a:t>
            </a:r>
            <a:r>
              <a:rPr lang="es-ES" altLang="es-ES" sz="2400" b="1" i="1" dirty="0"/>
              <a:t>”</a:t>
            </a:r>
            <a:r>
              <a:rPr lang="es-ES" altLang="ja-JP" sz="2400" b="1" dirty="0"/>
              <a:t> (</a:t>
            </a:r>
            <a:r>
              <a:rPr lang="es-ES" altLang="ja-JP" sz="2400" b="1" dirty="0" err="1"/>
              <a:t>CACiv</a:t>
            </a:r>
            <a:r>
              <a:rPr lang="es-ES" altLang="ja-JP" sz="2400" b="1" dirty="0"/>
              <a:t>. y Com. Mar del Plata, sala II, 15/03/2005, </a:t>
            </a:r>
            <a:r>
              <a:rPr lang="es-ES" altLang="es-ES" sz="2400" b="1" dirty="0"/>
              <a:t>“</a:t>
            </a:r>
            <a:r>
              <a:rPr lang="es-ES" altLang="ja-JP" sz="2400" b="1" dirty="0"/>
              <a:t>Blache c. </a:t>
            </a:r>
            <a:r>
              <a:rPr lang="es-ES" altLang="ja-JP" sz="2400" b="1" dirty="0" err="1"/>
              <a:t>Murriles</a:t>
            </a:r>
            <a:r>
              <a:rPr lang="es-ES" altLang="ja-JP" sz="2400" b="1" dirty="0"/>
              <a:t>, LLBA2005 (octubre), 1120).</a:t>
            </a:r>
            <a:endParaRPr lang="es-AR" altLang="es-AR" sz="2400" b="1" dirty="0"/>
          </a:p>
        </p:txBody>
      </p:sp>
      <p:pic>
        <p:nvPicPr>
          <p:cNvPr id="2" name="Marcador de contenido 1">
            <a:extLst>
              <a:ext uri="{FF2B5EF4-FFF2-40B4-BE49-F238E27FC236}">
                <a16:creationId xmlns:a16="http://schemas.microsoft.com/office/drawing/2014/main" id="{D9EB576E-965A-457E-B1EB-36F125565E0C}"/>
              </a:ext>
            </a:extLst>
          </p:cNvPr>
          <p:cNvPicPr>
            <a:picLocks noGrp="1" noChangeAspect="1"/>
          </p:cNvPicPr>
          <p:nvPr>
            <p:ph sz="half" idx="2"/>
          </p:nvPr>
        </p:nvPicPr>
        <p:blipFill rotWithShape="1">
          <a:blip r:embed="rId2"/>
          <a:srcRect r="10766" b="-2"/>
          <a:stretch/>
        </p:blipFill>
        <p:spPr>
          <a:xfrm>
            <a:off x="4648200" y="1600200"/>
            <a:ext cx="4038600" cy="4525963"/>
          </a:xfrm>
          <a:prstGeom prst="rect">
            <a:avLst/>
          </a:prstGeom>
          <a:noFill/>
        </p:spPr>
      </p:pic>
    </p:spTree>
  </p:cSld>
  <p:clrMapOvr>
    <a:masterClrMapping/>
  </p:clrMapOvr>
  <p:transition>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pPr algn="just" eaLnBrk="1" hangingPunct="1"/>
            <a:r>
              <a:rPr lang="es-AR" altLang="es-AR" sz="3200" b="1">
                <a:solidFill>
                  <a:schemeClr val="tx1"/>
                </a:solidFill>
              </a:rPr>
              <a:t>La Resol 385/2018 SSN Pautas mínimas SRC</a:t>
            </a:r>
            <a:endParaRPr lang="es-AR" altLang="es-AR" sz="3200" b="1" dirty="0">
              <a:solidFill>
                <a:schemeClr val="tx1"/>
              </a:solidFill>
            </a:endParaRPr>
          </a:p>
        </p:txBody>
      </p:sp>
      <p:sp>
        <p:nvSpPr>
          <p:cNvPr id="23555" name="2 Marcador de contenido"/>
          <p:cNvSpPr>
            <a:spLocks noGrp="1"/>
          </p:cNvSpPr>
          <p:nvPr>
            <p:ph idx="1"/>
          </p:nvPr>
        </p:nvSpPr>
        <p:spPr>
          <a:xfrm>
            <a:off x="179512" y="1556792"/>
            <a:ext cx="8712968" cy="5184576"/>
          </a:xfrm>
        </p:spPr>
        <p:txBody>
          <a:bodyPr>
            <a:normAutofit fontScale="70000" lnSpcReduction="20000"/>
          </a:bodyPr>
          <a:lstStyle/>
          <a:p>
            <a:pPr marL="137160" indent="0" algn="just">
              <a:buNone/>
            </a:pPr>
            <a:r>
              <a:rPr lang="es-ES" sz="3200" b="1">
                <a:solidFill>
                  <a:srgbClr val="002060"/>
                </a:solidFill>
              </a:rPr>
              <a:t>3.ExclusionesdeCobertura:</a:t>
            </a:r>
          </a:p>
          <a:p>
            <a:pPr marL="137160" indent="0" algn="just">
              <a:buNone/>
            </a:pPr>
            <a:r>
              <a:rPr lang="es-ES" sz="3200" b="1">
                <a:solidFill>
                  <a:srgbClr val="002060"/>
                </a:solidFill>
              </a:rPr>
              <a:t>3.1. Conforme lo establecido en el Reglamento General de la Actividad Aseguradora, las exclusiones de cobertura y los bienes excluidos por la misma, </a:t>
            </a:r>
            <a:r>
              <a:rPr lang="es-ES" sz="3200" b="1" u="sng">
                <a:solidFill>
                  <a:srgbClr val="002060"/>
                </a:solidFill>
              </a:rPr>
              <a:t>deberán encontrarse detallados en el ANEXO I de la póliza</a:t>
            </a:r>
            <a:r>
              <a:rPr lang="es-ES" sz="3200" b="1">
                <a:solidFill>
                  <a:srgbClr val="002060"/>
                </a:solidFill>
              </a:rPr>
              <a:t>, como así también dentro de las condiciones contractuales.</a:t>
            </a:r>
            <a:br>
              <a:rPr lang="es-ES" sz="3200" b="1">
                <a:solidFill>
                  <a:srgbClr val="002060"/>
                </a:solidFill>
              </a:rPr>
            </a:br>
            <a:r>
              <a:rPr lang="es-ES" sz="3200" b="1">
                <a:solidFill>
                  <a:srgbClr val="002060"/>
                </a:solidFill>
              </a:rPr>
              <a:t>3.2. </a:t>
            </a:r>
            <a:r>
              <a:rPr lang="es-ES" sz="3200" b="1" u="sng">
                <a:solidFill>
                  <a:srgbClr val="002060"/>
                </a:solidFill>
              </a:rPr>
              <a:t>No podrán establecerse como exclusiones de cobertura las cargas que se impongan al Asegurado conforme a la política de suscripción del Asegurador</a:t>
            </a:r>
            <a:r>
              <a:rPr lang="es-ES" sz="3200" b="1">
                <a:solidFill>
                  <a:srgbClr val="002060"/>
                </a:solidFill>
              </a:rPr>
              <a:t>, las que deberán figurar bajo el título de "Cargas al Asegurado (Artículo 36 - Ley N° 17.418)".</a:t>
            </a:r>
            <a:br>
              <a:rPr lang="es-ES" sz="3200" b="1">
                <a:solidFill>
                  <a:srgbClr val="002060"/>
                </a:solidFill>
              </a:rPr>
            </a:br>
            <a:r>
              <a:rPr lang="es-ES" sz="3200" b="1">
                <a:solidFill>
                  <a:srgbClr val="002060"/>
                </a:solidFill>
              </a:rPr>
              <a:t>3.3. </a:t>
            </a:r>
            <a:r>
              <a:rPr lang="es-ES" sz="3200" b="1" u="sng">
                <a:solidFill>
                  <a:srgbClr val="002060"/>
                </a:solidFill>
              </a:rPr>
              <a:t>Las exclusiones deben guardar relación con el riesgo cubierto</a:t>
            </a:r>
            <a:r>
              <a:rPr lang="es-ES" sz="3200" b="1">
                <a:solidFill>
                  <a:srgbClr val="002060"/>
                </a:solidFill>
              </a:rPr>
              <a:t>.</a:t>
            </a:r>
            <a:br>
              <a:rPr lang="es-ES" sz="3200" b="1">
                <a:solidFill>
                  <a:srgbClr val="002060"/>
                </a:solidFill>
              </a:rPr>
            </a:br>
            <a:r>
              <a:rPr lang="es-ES" sz="3200" b="1">
                <a:solidFill>
                  <a:srgbClr val="002060"/>
                </a:solidFill>
              </a:rPr>
              <a:t>3.4. Salvo para el caso de acaecimiento del siniestro por hechos de guerra civil o internacional,</a:t>
            </a:r>
            <a:br>
              <a:rPr lang="es-ES" sz="3200" b="1">
                <a:solidFill>
                  <a:srgbClr val="002060"/>
                </a:solidFill>
              </a:rPr>
            </a:br>
            <a:r>
              <a:rPr lang="es-ES" sz="3200" b="1">
                <a:solidFill>
                  <a:srgbClr val="002060"/>
                </a:solidFill>
              </a:rPr>
              <a:t>guerrilla, rebelión, sedición o motín y terrorismo, queda prohibida la inversión de la carga de la prueba a favor de la Aseguradora.</a:t>
            </a:r>
          </a:p>
          <a:p>
            <a:pPr marL="137160" indent="0" algn="just">
              <a:buNone/>
            </a:pPr>
            <a:r>
              <a:rPr lang="es-ES" sz="3200" b="1">
                <a:solidFill>
                  <a:srgbClr val="002060"/>
                </a:solidFill>
              </a:rPr>
              <a:t>3.5. Se podrá excluir la Responsabilidad Civil que surja del Artículo 1710 del Código Civil y Comercial de la Nación.</a:t>
            </a:r>
            <a:endParaRPr lang="es-AR" altLang="es-AR" sz="3000" b="1" dirty="0">
              <a:solidFill>
                <a:srgbClr val="002060"/>
              </a:solidFill>
            </a:endParaRPr>
          </a:p>
        </p:txBody>
      </p:sp>
    </p:spTree>
    <p:extLst>
      <p:ext uri="{BB962C8B-B14F-4D97-AF65-F5344CB8AC3E}">
        <p14:creationId xmlns:p14="http://schemas.microsoft.com/office/powerpoint/2010/main" val="407416504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0165EF-53D5-48D8-9EEC-5B3F2CC7F4FD}"/>
              </a:ext>
            </a:extLst>
          </p:cNvPr>
          <p:cNvSpPr>
            <a:spLocks noGrp="1"/>
          </p:cNvSpPr>
          <p:nvPr>
            <p:ph type="title"/>
          </p:nvPr>
        </p:nvSpPr>
        <p:spPr>
          <a:xfrm>
            <a:off x="457200" y="13149"/>
            <a:ext cx="8229600" cy="1228998"/>
          </a:xfrm>
        </p:spPr>
        <p:txBody>
          <a:bodyPr>
            <a:normAutofit/>
          </a:bodyPr>
          <a:lstStyle/>
          <a:p>
            <a:r>
              <a:rPr lang="es-AR" sz="3600" dirty="0"/>
              <a:t>CNCiv., Sala L, 07.07.21, </a:t>
            </a:r>
            <a:r>
              <a:rPr lang="pt-BR" sz="3600" dirty="0"/>
              <a:t>TR LALEY AR/JUR/103629/2021</a:t>
            </a:r>
            <a:endParaRPr lang="es-AR" sz="3600" dirty="0"/>
          </a:p>
        </p:txBody>
      </p:sp>
      <p:sp>
        <p:nvSpPr>
          <p:cNvPr id="3" name="Marcador de contenido 2">
            <a:extLst>
              <a:ext uri="{FF2B5EF4-FFF2-40B4-BE49-F238E27FC236}">
                <a16:creationId xmlns:a16="http://schemas.microsoft.com/office/drawing/2014/main" id="{D1938BEF-255A-45F7-B170-37035F73E710}"/>
              </a:ext>
            </a:extLst>
          </p:cNvPr>
          <p:cNvSpPr>
            <a:spLocks noGrp="1"/>
          </p:cNvSpPr>
          <p:nvPr>
            <p:ph idx="1"/>
          </p:nvPr>
        </p:nvSpPr>
        <p:spPr>
          <a:xfrm>
            <a:off x="323528" y="1242147"/>
            <a:ext cx="8640960" cy="5440362"/>
          </a:xfrm>
        </p:spPr>
        <p:txBody>
          <a:bodyPr>
            <a:normAutofit lnSpcReduction="10000"/>
          </a:bodyPr>
          <a:lstStyle/>
          <a:p>
            <a:pPr marL="137160" indent="0" algn="just">
              <a:buNone/>
            </a:pPr>
            <a:r>
              <a:rPr lang="es-MX" sz="1800" b="1" dirty="0"/>
              <a:t>La “presunción de ebriedad” del conductor contenida en la póliza por la mera negativa a la detección de alcoholemia es una estipulación ilícita por contravenir los principios generales de la ley en materia de carga de la prueba. Y es irrazonable, porque no responde a necesidades técnicas del seguro de responsabilidad civil automotor sino a una comodidad o descarga probatoria del asegurador en perjuicio del asegurado y los terceros damnificados. </a:t>
            </a:r>
          </a:p>
          <a:p>
            <a:pPr marL="137160" indent="0" algn="just">
              <a:buNone/>
            </a:pPr>
            <a:r>
              <a:rPr lang="es-MX" sz="1800" b="1" dirty="0"/>
              <a:t>2 - Colocar a la víctima fuera de la cobertura obligatoria por el mero hecho de la negativa a hacerse el test de alcoholemia es irrazonable y no responde a necesidades técnicas del seguro, sino a una comodidad ilícita y excesivamente favorable de las aseguradoras. Les evita la demostración del estado de ebriedad y traslada irrazonablemente la carga de la contraprueba a la víctima; es una inversión de la carga probatoria. Constituye un ilegal traslado de esta última, toda vez que a través de estipulaciones contractuales admitidas por un ente regulador del Poder Ejecutivo —que no regula adecuadamente— se modifica el sistema de cargas probatorias de los códigos procesales. Es regla que el demandado, el </a:t>
            </a:r>
            <a:r>
              <a:rPr lang="es-MX" sz="1800" b="1" dirty="0" err="1"/>
              <a:t>excepcionante</a:t>
            </a:r>
            <a:r>
              <a:rPr lang="es-MX" sz="1800" b="1" dirty="0"/>
              <a:t>, debe demostrar los presupuestos de hecho de su defensa o excepción. </a:t>
            </a:r>
          </a:p>
          <a:p>
            <a:pPr marL="137160" indent="0" algn="just">
              <a:buNone/>
            </a:pPr>
            <a:r>
              <a:rPr lang="es-MX" sz="1800" b="1" dirty="0"/>
              <a:t>3 - No está claramente demostrada una injustificada negativa a la extracción de sangre y, en lo fundamental, no está demostrado algún grado de intoxicación del conductor. Que es, en realidad, lo que —estando a los términos de la póliza— excluiría la cobertura. </a:t>
            </a:r>
          </a:p>
        </p:txBody>
      </p:sp>
    </p:spTree>
    <p:extLst>
      <p:ext uri="{BB962C8B-B14F-4D97-AF65-F5344CB8AC3E}">
        <p14:creationId xmlns:p14="http://schemas.microsoft.com/office/powerpoint/2010/main" val="13938187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8" descr="duda legal[1]">
            <a:extLst>
              <a:ext uri="{FF2B5EF4-FFF2-40B4-BE49-F238E27FC236}">
                <a16:creationId xmlns:a16="http://schemas.microsoft.com/office/drawing/2014/main" id="{12C6A2C5-8570-48CD-98DA-02640FFAB0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1921672"/>
            <a:ext cx="3024336" cy="301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1 Título">
            <a:extLst>
              <a:ext uri="{FF2B5EF4-FFF2-40B4-BE49-F238E27FC236}">
                <a16:creationId xmlns:a16="http://schemas.microsoft.com/office/drawing/2014/main" id="{192B6A67-C4F2-43FA-908F-F1A08F1B7D9F}"/>
              </a:ext>
            </a:extLst>
          </p:cNvPr>
          <p:cNvSpPr>
            <a:spLocks noGrp="1"/>
          </p:cNvSpPr>
          <p:nvPr>
            <p:ph type="title"/>
          </p:nvPr>
        </p:nvSpPr>
        <p:spPr>
          <a:xfrm>
            <a:off x="2123728" y="704207"/>
            <a:ext cx="4629150" cy="600075"/>
          </a:xfrm>
        </p:spPr>
        <p:txBody>
          <a:bodyPr>
            <a:normAutofit fontScale="90000"/>
          </a:bodyPr>
          <a:lstStyle/>
          <a:p>
            <a:pPr algn="ctr">
              <a:defRPr/>
            </a:pPr>
            <a:r>
              <a:rPr lang="es-AR" b="1" dirty="0">
                <a:solidFill>
                  <a:schemeClr val="tx2"/>
                </a:solidFill>
                <a:latin typeface="Times New Roman" panose="02020603050405020304" pitchFamily="18" charset="0"/>
                <a:cs typeface="Times New Roman" panose="02020603050405020304" pitchFamily="18" charset="0"/>
              </a:rPr>
              <a:t>Espacio para preguntas</a:t>
            </a:r>
          </a:p>
        </p:txBody>
      </p:sp>
      <p:sp>
        <p:nvSpPr>
          <p:cNvPr id="6" name="1 Título">
            <a:extLst>
              <a:ext uri="{FF2B5EF4-FFF2-40B4-BE49-F238E27FC236}">
                <a16:creationId xmlns:a16="http://schemas.microsoft.com/office/drawing/2014/main" id="{939D3AD5-CD84-4840-A40B-4CA65C53C919}"/>
              </a:ext>
            </a:extLst>
          </p:cNvPr>
          <p:cNvSpPr txBox="1">
            <a:spLocks/>
          </p:cNvSpPr>
          <p:nvPr/>
        </p:nvSpPr>
        <p:spPr>
          <a:xfrm>
            <a:off x="1691680" y="5157192"/>
            <a:ext cx="5688632" cy="973262"/>
          </a:xfrm>
          <a:prstGeom prst="rect">
            <a:avLst/>
          </a:prstGeom>
        </p:spPr>
        <p:txBody>
          <a:bodyPr anchor="ctr">
            <a:normAutofit lnSpcReduction="10000"/>
          </a:bodyPr>
          <a:lstStyle/>
          <a:p>
            <a:pPr algn="ctr" defTabSz="514350">
              <a:defRPr/>
            </a:pPr>
            <a:r>
              <a:rPr lang="es-AR" sz="3200" b="1" dirty="0">
                <a:solidFill>
                  <a:srgbClr val="002060"/>
                </a:solidFill>
                <a:ea typeface="+mj-ea"/>
                <a:cs typeface="Times New Roman" panose="02020603050405020304" pitchFamily="18" charset="0"/>
              </a:rPr>
              <a:t>Fin</a:t>
            </a:r>
          </a:p>
          <a:p>
            <a:pPr algn="ctr" defTabSz="514350">
              <a:defRPr/>
            </a:pPr>
            <a:r>
              <a:rPr lang="es-AR" sz="3200" b="1" dirty="0">
                <a:solidFill>
                  <a:schemeClr val="tx2"/>
                </a:solidFill>
                <a:ea typeface="+mj-ea"/>
                <a:cs typeface="Times New Roman" panose="02020603050405020304" pitchFamily="18" charset="0"/>
              </a:rPr>
              <a:t>Muchas gracias</a:t>
            </a:r>
            <a:endParaRPr lang="es-AR" sz="3200" b="1" dirty="0">
              <a:solidFill>
                <a:schemeClr val="bg2">
                  <a:lumMod val="20000"/>
                  <a:lumOff val="80000"/>
                </a:schemeClr>
              </a:solidFill>
              <a:ea typeface="+mj-ea"/>
              <a:cs typeface="Times New Roman" panose="02020603050405020304" pitchFamily="18" charset="0"/>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Placeholder 2">
            <a:extLst>
              <a:ext uri="{FF2B5EF4-FFF2-40B4-BE49-F238E27FC236}">
                <a16:creationId xmlns:a16="http://schemas.microsoft.com/office/drawing/2014/main" id="{A7831B98-7EDF-4F98-BDE7-A60AFA3083C0}"/>
              </a:ext>
            </a:extLst>
          </p:cNvPr>
          <p:cNvSpPr>
            <a:spLocks noGrp="1"/>
          </p:cNvSpPr>
          <p:nvPr>
            <p:ph type="body" idx="2"/>
          </p:nvPr>
        </p:nvSpPr>
        <p:spPr>
          <a:xfrm>
            <a:off x="457200" y="1527771"/>
            <a:ext cx="2985222" cy="4608945"/>
          </a:xfrm>
        </p:spPr>
        <p:txBody>
          <a:bodyPr>
            <a:normAutofit/>
          </a:bodyPr>
          <a:lstStyle/>
          <a:p>
            <a:r>
              <a:rPr lang="es-AR" altLang="es-AR" sz="4000" b="1" dirty="0">
                <a:solidFill>
                  <a:srgbClr val="002060"/>
                </a:solidFill>
              </a:rPr>
              <a:t>Las exclusiones de cobertura</a:t>
            </a:r>
            <a:endParaRPr lang="en-US" sz="4000" dirty="0">
              <a:solidFill>
                <a:srgbClr val="002060"/>
              </a:solidFill>
            </a:endParaRPr>
          </a:p>
        </p:txBody>
      </p:sp>
      <p:sp>
        <p:nvSpPr>
          <p:cNvPr id="18435" name="2 Marcador de contenido"/>
          <p:cNvSpPr>
            <a:spLocks noGrp="1"/>
          </p:cNvSpPr>
          <p:nvPr>
            <p:ph sz="half" idx="1"/>
          </p:nvPr>
        </p:nvSpPr>
        <p:spPr>
          <a:xfrm>
            <a:off x="3575050" y="273050"/>
            <a:ext cx="5111750" cy="5853113"/>
          </a:xfrm>
        </p:spPr>
        <p:txBody>
          <a:bodyPr>
            <a:normAutofit/>
          </a:bodyPr>
          <a:lstStyle/>
          <a:p>
            <a:pPr algn="just" eaLnBrk="1" hangingPunct="1">
              <a:lnSpc>
                <a:spcPct val="90000"/>
              </a:lnSpc>
            </a:pPr>
            <a:r>
              <a:rPr lang="es-AR" altLang="es-AR" sz="2400" b="1" dirty="0"/>
              <a:t>Implican una previsión legal o una manifestación de la voluntad negocial por la que el asegurador no toma a su cargo, no cubre, no garantiza, las consecuencias derivadas de </a:t>
            </a:r>
            <a:r>
              <a:rPr lang="es-AR" altLang="es-AR" sz="2400" b="1" dirty="0" err="1"/>
              <a:t>de</a:t>
            </a:r>
            <a:r>
              <a:rPr lang="es-AR" altLang="es-AR" sz="2400" b="1" dirty="0"/>
              <a:t> la realización del riesgo.</a:t>
            </a:r>
          </a:p>
          <a:p>
            <a:pPr algn="just" eaLnBrk="1" hangingPunct="1">
              <a:lnSpc>
                <a:spcPct val="90000"/>
              </a:lnSpc>
            </a:pPr>
            <a:endParaRPr lang="es-AR" altLang="es-AR" sz="2400" b="1" dirty="0"/>
          </a:p>
          <a:p>
            <a:pPr algn="just" eaLnBrk="1" hangingPunct="1">
              <a:lnSpc>
                <a:spcPct val="90000"/>
              </a:lnSpc>
            </a:pPr>
            <a:r>
              <a:rPr lang="es-AR" altLang="es-AR" sz="2400" b="1" dirty="0"/>
              <a:t>Las exclusiones de cobertura caracterizadas por describir las hipótesis o las circunstancias en que el siniestro se halla fuera de la garantía asegurativa, pueden ser de fuente normativa o convencional.</a:t>
            </a:r>
          </a:p>
        </p:txBody>
      </p:sp>
    </p:spTree>
    <p:extLst>
      <p:ext uri="{BB962C8B-B14F-4D97-AF65-F5344CB8AC3E}">
        <p14:creationId xmlns:p14="http://schemas.microsoft.com/office/powerpoint/2010/main" val="168311261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1259632" y="-171400"/>
            <a:ext cx="7086600" cy="1828800"/>
          </a:xfrm>
        </p:spPr>
        <p:txBody>
          <a:bodyPr anchor="b">
            <a:normAutofit/>
          </a:bodyPr>
          <a:lstStyle/>
          <a:p>
            <a:pPr eaLnBrk="1" hangingPunct="1">
              <a:lnSpc>
                <a:spcPct val="90000"/>
              </a:lnSpc>
            </a:pPr>
            <a:r>
              <a:rPr lang="es-AR" altLang="es-AR" sz="4100" b="1" dirty="0"/>
              <a:t>Exclusiones de cobertura directas e implícitas</a:t>
            </a:r>
          </a:p>
        </p:txBody>
      </p:sp>
      <p:sp>
        <p:nvSpPr>
          <p:cNvPr id="23555" name="2 Marcador de contenido"/>
          <p:cNvSpPr>
            <a:spLocks noGrp="1"/>
          </p:cNvSpPr>
          <p:nvPr>
            <p:ph type="body" idx="1"/>
          </p:nvPr>
        </p:nvSpPr>
        <p:spPr>
          <a:xfrm>
            <a:off x="539552" y="2132856"/>
            <a:ext cx="8064896" cy="4392488"/>
          </a:xfrm>
        </p:spPr>
        <p:txBody>
          <a:bodyPr anchor="t">
            <a:normAutofit lnSpcReduction="10000"/>
          </a:bodyPr>
          <a:lstStyle/>
          <a:p>
            <a:pPr algn="just" eaLnBrk="1" hangingPunct="1"/>
            <a:r>
              <a:rPr lang="es-AR" altLang="es-AR" sz="2800" b="1" dirty="0"/>
              <a:t>Las exclusiones de cobertura directas constituyen un elenco de indicaciones negativas, denominadas de no seguro (cónyuge y parientes  del asegurado en tercer grado de consanguinidad o afinidad).</a:t>
            </a:r>
          </a:p>
          <a:p>
            <a:pPr algn="just" eaLnBrk="1" hangingPunct="1"/>
            <a:r>
              <a:rPr lang="es-AR" altLang="es-AR" sz="2800" b="1" dirty="0"/>
              <a:t>En cambio, las implícitas son hipótesis que no integran la definición del riesgo asegurado, conforme las indicaciones positivas de cobertura previstas por el asegurador (ej., conductor no habilitado).</a:t>
            </a:r>
          </a:p>
        </p:txBody>
      </p:sp>
    </p:spTree>
    <p:extLst>
      <p:ext uri="{BB962C8B-B14F-4D97-AF65-F5344CB8AC3E}">
        <p14:creationId xmlns:p14="http://schemas.microsoft.com/office/powerpoint/2010/main" val="407416504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Título">
            <a:extLst>
              <a:ext uri="{FF2B5EF4-FFF2-40B4-BE49-F238E27FC236}">
                <a16:creationId xmlns:a16="http://schemas.microsoft.com/office/drawing/2014/main" id="{BD159259-D94C-4CDE-87F9-8D6AB17E029A}"/>
              </a:ext>
            </a:extLst>
          </p:cNvPr>
          <p:cNvSpPr>
            <a:spLocks noGrp="1"/>
          </p:cNvSpPr>
          <p:nvPr>
            <p:ph type="title"/>
          </p:nvPr>
        </p:nvSpPr>
        <p:spPr>
          <a:xfrm>
            <a:off x="179512" y="1052736"/>
            <a:ext cx="2893361" cy="4754676"/>
          </a:xfrm>
        </p:spPr>
        <p:txBody>
          <a:bodyPr>
            <a:normAutofit/>
          </a:bodyPr>
          <a:lstStyle/>
          <a:p>
            <a:pPr eaLnBrk="1" hangingPunct="1"/>
            <a:r>
              <a:rPr lang="es-AR" altLang="es-AR" sz="2700" b="1" dirty="0">
                <a:solidFill>
                  <a:srgbClr val="002060"/>
                </a:solidFill>
              </a:rPr>
              <a:t>Exclusiones. Cont. </a:t>
            </a:r>
            <a:r>
              <a:rPr lang="es-AR" altLang="es-AR" sz="2700" b="1" dirty="0">
                <a:solidFill>
                  <a:schemeClr val="bg2">
                    <a:lumMod val="25000"/>
                  </a:schemeClr>
                </a:solidFill>
              </a:rPr>
              <a:t>	</a:t>
            </a:r>
          </a:p>
        </p:txBody>
      </p:sp>
      <p:graphicFrame>
        <p:nvGraphicFramePr>
          <p:cNvPr id="50180" name="2 Marcador de contenido">
            <a:extLst>
              <a:ext uri="{FF2B5EF4-FFF2-40B4-BE49-F238E27FC236}">
                <a16:creationId xmlns:a16="http://schemas.microsoft.com/office/drawing/2014/main" id="{08AB129E-97F4-4A25-A901-96B3723B0E9A}"/>
              </a:ext>
            </a:extLst>
          </p:cNvPr>
          <p:cNvGraphicFramePr>
            <a:graphicFrameLocks noGrp="1"/>
          </p:cNvGraphicFramePr>
          <p:nvPr>
            <p:ph idx="1"/>
          </p:nvPr>
        </p:nvGraphicFramePr>
        <p:xfrm>
          <a:off x="3895725" y="808038"/>
          <a:ext cx="4780731" cy="5647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0565349"/>
      </p:ext>
    </p:extLst>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EB496588-996D-4FEF-B67B-745E4F2F5C8E}"/>
              </a:ext>
            </a:extLst>
          </p:cNvPr>
          <p:cNvSpPr>
            <a:spLocks noGrp="1" noChangeArrowheads="1"/>
          </p:cNvSpPr>
          <p:nvPr>
            <p:ph type="title"/>
          </p:nvPr>
        </p:nvSpPr>
        <p:spPr/>
        <p:txBody>
          <a:bodyPr/>
          <a:lstStyle/>
          <a:p>
            <a:r>
              <a:rPr lang="es-AR" altLang="es-AR" sz="3200" b="1" dirty="0">
                <a:solidFill>
                  <a:schemeClr val="tx2"/>
                </a:solidFill>
              </a:rPr>
              <a:t>Cláusulas de exclusión de cobertura y la caducidad de la cobertura</a:t>
            </a:r>
            <a:endParaRPr lang="es-ES" altLang="es-AR" sz="3200" b="1" dirty="0">
              <a:solidFill>
                <a:schemeClr val="tx2"/>
              </a:solidFill>
            </a:endParaRPr>
          </a:p>
        </p:txBody>
      </p:sp>
      <p:sp>
        <p:nvSpPr>
          <p:cNvPr id="55299" name="Rectangle 3">
            <a:extLst>
              <a:ext uri="{FF2B5EF4-FFF2-40B4-BE49-F238E27FC236}">
                <a16:creationId xmlns:a16="http://schemas.microsoft.com/office/drawing/2014/main" id="{8530DF92-C1FE-412A-A1BD-6485ED9DF71A}"/>
              </a:ext>
            </a:extLst>
          </p:cNvPr>
          <p:cNvSpPr>
            <a:spLocks noGrp="1" noChangeArrowheads="1"/>
          </p:cNvSpPr>
          <p:nvPr>
            <p:ph type="body" idx="1"/>
          </p:nvPr>
        </p:nvSpPr>
        <p:spPr>
          <a:xfrm>
            <a:off x="457200" y="1600200"/>
            <a:ext cx="8363272" cy="5645224"/>
          </a:xfrm>
        </p:spPr>
        <p:txBody>
          <a:bodyPr/>
          <a:lstStyle/>
          <a:p>
            <a:pPr algn="just">
              <a:lnSpc>
                <a:spcPct val="80000"/>
              </a:lnSpc>
              <a:buFont typeface="Wingdings" panose="05000000000000000000" pitchFamily="2" charset="2"/>
              <a:buNone/>
            </a:pPr>
            <a:r>
              <a:rPr lang="es-ES_tradnl" altLang="es-AR" sz="2000" b="1" dirty="0">
                <a:latin typeface="Times New Roman" panose="02020603050405020304" pitchFamily="18" charset="0"/>
              </a:rPr>
              <a:t>      </a:t>
            </a:r>
            <a:r>
              <a:rPr lang="es-ES_tradnl" altLang="es-AR" sz="2500" b="1" dirty="0">
                <a:latin typeface="Times New Roman" panose="02020603050405020304" pitchFamily="18" charset="0"/>
              </a:rPr>
              <a:t>Si bien ambos tipos de cláusulas producen esencialmente el mismo efecto -el asegurado no percibe la indemnización prometida por el asegurador- sus diferencias han sido remarcadas por la doctrina (Kemelmajer de Carlucci, A., "El silencio del asegurador frente a la denuncia del Siniestro", en la obra </a:t>
            </a:r>
            <a:r>
              <a:rPr lang="es-ES_tradnl" altLang="es-AR" sz="2500" b="1" dirty="0" err="1">
                <a:latin typeface="Times New Roman" panose="02020603050405020304" pitchFamily="18" charset="0"/>
              </a:rPr>
              <a:t>Barbato,N</a:t>
            </a:r>
            <a:r>
              <a:rPr lang="es-ES_tradnl" altLang="es-AR" sz="2500" b="1" dirty="0">
                <a:latin typeface="Times New Roman" panose="02020603050405020304" pitchFamily="18" charset="0"/>
              </a:rPr>
              <a:t>. (</a:t>
            </a:r>
            <a:r>
              <a:rPr lang="es-ES_tradnl" altLang="es-AR" sz="2500" b="1" dirty="0" err="1">
                <a:latin typeface="Times New Roman" panose="02020603050405020304" pitchFamily="18" charset="0"/>
              </a:rPr>
              <a:t>Coord</a:t>
            </a:r>
            <a:r>
              <a:rPr lang="es-ES_tradnl" altLang="es-AR" sz="2500" b="1" dirty="0">
                <a:latin typeface="Times New Roman" panose="02020603050405020304" pitchFamily="18" charset="0"/>
              </a:rPr>
              <a:t>), </a:t>
            </a:r>
            <a:r>
              <a:rPr lang="es-ES_tradnl" altLang="es-AR" sz="2500" b="1" i="1" dirty="0">
                <a:latin typeface="Times New Roman" panose="02020603050405020304" pitchFamily="18" charset="0"/>
              </a:rPr>
              <a:t>Derecho de Seguros</a:t>
            </a:r>
            <a:r>
              <a:rPr lang="es-ES_tradnl" altLang="es-AR" sz="2500" b="1" dirty="0">
                <a:latin typeface="Times New Roman" panose="02020603050405020304" pitchFamily="18" charset="0"/>
              </a:rPr>
              <a:t>, Hammurabi, Bs. As., 2001, pág. 184), partiendo de que las cláusulas de exclusión de cobertura </a:t>
            </a:r>
            <a:br>
              <a:rPr lang="es-ES_tradnl" altLang="es-AR" sz="2500" b="1" dirty="0">
                <a:latin typeface="Times New Roman" panose="02020603050405020304" pitchFamily="18" charset="0"/>
              </a:rPr>
            </a:br>
            <a:r>
              <a:rPr lang="es-ES_tradnl" altLang="es-AR" sz="2500" b="1" dirty="0">
                <a:latin typeface="Times New Roman" panose="02020603050405020304" pitchFamily="18" charset="0"/>
              </a:rPr>
              <a:t>no atribuyen derechos ni imponen obligaciones, su función consiste en describir el ámbito -dentro del cual el seguro brindará su amparo-, mientras que la caducidad de la cobertura importa una sanción ante el incumplimiento de una carga en cabeza del asegurado.</a:t>
            </a:r>
            <a:endParaRPr lang="es-ES" altLang="es-AR" sz="2500" b="1" dirty="0">
              <a:latin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3DE74C5F-55B2-4736-B1EF-BA2C30307FDF}"/>
              </a:ext>
            </a:extLst>
          </p:cNvPr>
          <p:cNvSpPr>
            <a:spLocks noGrp="1" noChangeArrowheads="1"/>
          </p:cNvSpPr>
          <p:nvPr>
            <p:ph type="title"/>
          </p:nvPr>
        </p:nvSpPr>
        <p:spPr/>
        <p:txBody>
          <a:bodyPr/>
          <a:lstStyle/>
          <a:p>
            <a:r>
              <a:rPr lang="es-AR" altLang="es-AR" sz="3200" b="1" dirty="0">
                <a:solidFill>
                  <a:schemeClr val="tx2"/>
                </a:solidFill>
              </a:rPr>
              <a:t>Cláusulas de exclusión de cobertura y la caducidad de la cobertura. Cont.</a:t>
            </a:r>
            <a:endParaRPr lang="es-ES" altLang="es-AR" sz="3200" b="1" dirty="0">
              <a:solidFill>
                <a:schemeClr val="tx2"/>
              </a:solidFill>
            </a:endParaRPr>
          </a:p>
        </p:txBody>
      </p:sp>
      <p:sp>
        <p:nvSpPr>
          <p:cNvPr id="56323" name="Rectangle 3">
            <a:extLst>
              <a:ext uri="{FF2B5EF4-FFF2-40B4-BE49-F238E27FC236}">
                <a16:creationId xmlns:a16="http://schemas.microsoft.com/office/drawing/2014/main" id="{939C95DE-5082-4E65-893B-BB319F0B87A9}"/>
              </a:ext>
            </a:extLst>
          </p:cNvPr>
          <p:cNvSpPr>
            <a:spLocks noGrp="1" noChangeArrowheads="1"/>
          </p:cNvSpPr>
          <p:nvPr>
            <p:ph type="body" idx="1"/>
          </p:nvPr>
        </p:nvSpPr>
        <p:spPr>
          <a:xfrm>
            <a:off x="179512" y="1772816"/>
            <a:ext cx="8493001" cy="4747047"/>
          </a:xfrm>
        </p:spPr>
        <p:txBody>
          <a:bodyPr>
            <a:normAutofit lnSpcReduction="10000"/>
          </a:bodyPr>
          <a:lstStyle/>
          <a:p>
            <a:pPr algn="just">
              <a:lnSpc>
                <a:spcPct val="80000"/>
              </a:lnSpc>
              <a:buFont typeface="Wingdings" panose="05000000000000000000" pitchFamily="2" charset="2"/>
              <a:buNone/>
            </a:pPr>
            <a:r>
              <a:rPr lang="es-ES_tradnl" altLang="es-AR" sz="2400" b="1" dirty="0">
                <a:solidFill>
                  <a:schemeClr val="accent2"/>
                </a:solidFill>
                <a:latin typeface="Comic Sans MS" panose="030F0702030302020204" pitchFamily="66" charset="0"/>
              </a:rPr>
              <a:t>   </a:t>
            </a:r>
            <a:r>
              <a:rPr lang="es-ES_tradnl" altLang="es-AR" b="1" dirty="0">
                <a:latin typeface="Comic Sans MS" panose="030F0702030302020204" pitchFamily="66" charset="0"/>
              </a:rPr>
              <a:t>a) </a:t>
            </a:r>
            <a:r>
              <a:rPr lang="es-ES_tradnl" altLang="es-AR" dirty="0">
                <a:latin typeface="Comic Sans MS" panose="030F0702030302020204" pitchFamily="66" charset="0"/>
              </a:rPr>
              <a:t>Las cl</a:t>
            </a:r>
            <a:r>
              <a:rPr lang="es-ES_tradnl" altLang="es-AR" dirty="0"/>
              <a:t>á</a:t>
            </a:r>
            <a:r>
              <a:rPr lang="es-ES_tradnl" altLang="es-AR" dirty="0">
                <a:latin typeface="Comic Sans MS" panose="030F0702030302020204" pitchFamily="66" charset="0"/>
              </a:rPr>
              <a:t>usulas de caducidad son sancionatorias, las de exclusi</a:t>
            </a:r>
            <a:r>
              <a:rPr lang="es-ES_tradnl" altLang="es-AR" dirty="0"/>
              <a:t>ó</a:t>
            </a:r>
            <a:r>
              <a:rPr lang="es-ES_tradnl" altLang="es-AR" dirty="0">
                <a:latin typeface="Comic Sans MS" panose="030F0702030302020204" pitchFamily="66" charset="0"/>
              </a:rPr>
              <a:t>n de cobertura, en cambio, son descriptivas de los supuestos que quedan excluidos de la cobertura.</a:t>
            </a:r>
            <a:br>
              <a:rPr lang="es-ES_tradnl" altLang="es-AR" dirty="0">
                <a:latin typeface="Comic Sans MS" panose="030F0702030302020204" pitchFamily="66" charset="0"/>
              </a:rPr>
            </a:br>
            <a:r>
              <a:rPr lang="es-ES_tradnl" altLang="es-AR" b="1" dirty="0">
                <a:latin typeface="Comic Sans MS" panose="030F0702030302020204" pitchFamily="66" charset="0"/>
              </a:rPr>
              <a:t>b) </a:t>
            </a:r>
            <a:r>
              <a:rPr lang="es-ES_tradnl" altLang="es-AR" dirty="0">
                <a:latin typeface="Comic Sans MS" panose="030F0702030302020204" pitchFamily="66" charset="0"/>
              </a:rPr>
              <a:t>Las cl</a:t>
            </a:r>
            <a:r>
              <a:rPr lang="es-ES_tradnl" altLang="es-AR" dirty="0"/>
              <a:t>á</a:t>
            </a:r>
            <a:r>
              <a:rPr lang="es-ES_tradnl" altLang="es-AR" dirty="0">
                <a:latin typeface="Comic Sans MS" panose="030F0702030302020204" pitchFamily="66" charset="0"/>
              </a:rPr>
              <a:t>usulas de caducidad suponen una situaci</a:t>
            </a:r>
            <a:r>
              <a:rPr lang="es-ES_tradnl" altLang="es-AR" dirty="0"/>
              <a:t>ó</a:t>
            </a:r>
            <a:r>
              <a:rPr lang="es-ES_tradnl" altLang="es-AR" dirty="0">
                <a:latin typeface="Comic Sans MS" panose="030F0702030302020204" pitchFamily="66" charset="0"/>
              </a:rPr>
              <a:t>n originariamente cubierta por el contrato; las de exclusi</a:t>
            </a:r>
            <a:r>
              <a:rPr lang="es-ES_tradnl" altLang="es-AR" dirty="0"/>
              <a:t>ó</a:t>
            </a:r>
            <a:r>
              <a:rPr lang="es-ES_tradnl" altLang="es-AR" dirty="0">
                <a:latin typeface="Comic Sans MS" panose="030F0702030302020204" pitchFamily="66" charset="0"/>
              </a:rPr>
              <a:t>n de cobertura, en cambio, colocan los supuestos descriptos fuera del contrato, desde el inicio de </a:t>
            </a:r>
            <a:r>
              <a:rPr lang="es-ES_tradnl" altLang="es-AR" dirty="0"/>
              <a:t>é</a:t>
            </a:r>
            <a:r>
              <a:rPr lang="es-ES_tradnl" altLang="es-AR" dirty="0">
                <a:latin typeface="Comic Sans MS" panose="030F0702030302020204" pitchFamily="66" charset="0"/>
              </a:rPr>
              <a:t>ste.</a:t>
            </a:r>
            <a:br>
              <a:rPr lang="es-ES_tradnl" altLang="es-AR" dirty="0">
                <a:latin typeface="Comic Sans MS" panose="030F0702030302020204" pitchFamily="66" charset="0"/>
              </a:rPr>
            </a:br>
            <a:r>
              <a:rPr lang="es-ES_tradnl" altLang="es-AR" b="1" dirty="0">
                <a:latin typeface="Comic Sans MS" panose="030F0702030302020204" pitchFamily="66" charset="0"/>
              </a:rPr>
              <a:t>c) </a:t>
            </a:r>
            <a:r>
              <a:rPr lang="es-ES_tradnl" altLang="es-AR" dirty="0">
                <a:latin typeface="Comic Sans MS" panose="030F0702030302020204" pitchFamily="66" charset="0"/>
              </a:rPr>
              <a:t>Las cl</a:t>
            </a:r>
            <a:r>
              <a:rPr lang="es-ES_tradnl" altLang="es-AR" dirty="0"/>
              <a:t>á</a:t>
            </a:r>
            <a:r>
              <a:rPr lang="es-ES_tradnl" altLang="es-AR" dirty="0">
                <a:latin typeface="Comic Sans MS" panose="030F0702030302020204" pitchFamily="66" charset="0"/>
              </a:rPr>
              <a:t>usulas de caducidad quedan sujetas al r</a:t>
            </a:r>
            <a:r>
              <a:rPr lang="es-ES_tradnl" altLang="es-AR" dirty="0"/>
              <a:t>é</a:t>
            </a:r>
            <a:r>
              <a:rPr lang="es-ES_tradnl" altLang="es-AR" dirty="0">
                <a:latin typeface="Comic Sans MS" panose="030F0702030302020204" pitchFamily="66" charset="0"/>
              </a:rPr>
              <a:t>gimen fijado para el incumplimiento de cada carga y, en general, al art. 36 de la Ley 17.418; las de exclusi</a:t>
            </a:r>
            <a:r>
              <a:rPr lang="es-ES_tradnl" altLang="es-AR" dirty="0"/>
              <a:t>ó</a:t>
            </a:r>
            <a:r>
              <a:rPr lang="es-ES_tradnl" altLang="es-AR" dirty="0">
                <a:latin typeface="Comic Sans MS" panose="030F0702030302020204" pitchFamily="66" charset="0"/>
              </a:rPr>
              <a:t>n de cobertura, en cambio, carecen de un tratamiento espec</a:t>
            </a:r>
            <a:r>
              <a:rPr lang="es-ES_tradnl" altLang="es-AR" dirty="0"/>
              <a:t>í</a:t>
            </a:r>
            <a:r>
              <a:rPr lang="es-ES_tradnl" altLang="es-AR" dirty="0">
                <a:latin typeface="Comic Sans MS" panose="030F0702030302020204" pitchFamily="66" charset="0"/>
              </a:rPr>
              <a:t>fico en le r</a:t>
            </a:r>
            <a:r>
              <a:rPr lang="es-ES_tradnl" altLang="es-AR" dirty="0"/>
              <a:t>é</a:t>
            </a:r>
            <a:r>
              <a:rPr lang="es-ES_tradnl" altLang="es-AR" dirty="0">
                <a:latin typeface="Comic Sans MS" panose="030F0702030302020204" pitchFamily="66" charset="0"/>
              </a:rPr>
              <a:t>gimen legal.</a:t>
            </a:r>
            <a:endParaRPr lang="es-ES" altLang="es-AR" sz="2400" dirty="0"/>
          </a:p>
        </p:txBody>
      </p:sp>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5E0315AC-5AF7-44DF-A307-14FE19453864}"/>
              </a:ext>
            </a:extLst>
          </p:cNvPr>
          <p:cNvSpPr>
            <a:spLocks noGrp="1" noChangeArrowheads="1"/>
          </p:cNvSpPr>
          <p:nvPr>
            <p:ph type="title"/>
          </p:nvPr>
        </p:nvSpPr>
        <p:spPr/>
        <p:txBody>
          <a:bodyPr/>
          <a:lstStyle/>
          <a:p>
            <a:r>
              <a:rPr lang="es-AR" altLang="es-AR" sz="3200" b="1" dirty="0">
                <a:solidFill>
                  <a:schemeClr val="tx2"/>
                </a:solidFill>
              </a:rPr>
              <a:t>Cláusulas de exclusión de cobertura y la caducidad de la cobertura. Cont.</a:t>
            </a:r>
            <a:endParaRPr lang="es-ES" altLang="es-AR" sz="3200" b="1" dirty="0">
              <a:solidFill>
                <a:schemeClr val="tx2"/>
              </a:solidFill>
            </a:endParaRPr>
          </a:p>
        </p:txBody>
      </p:sp>
      <p:sp>
        <p:nvSpPr>
          <p:cNvPr id="57347" name="Rectangle 3">
            <a:extLst>
              <a:ext uri="{FF2B5EF4-FFF2-40B4-BE49-F238E27FC236}">
                <a16:creationId xmlns:a16="http://schemas.microsoft.com/office/drawing/2014/main" id="{F14867F7-98E5-4C13-BD9A-F4C5237B93DB}"/>
              </a:ext>
            </a:extLst>
          </p:cNvPr>
          <p:cNvSpPr>
            <a:spLocks noGrp="1" noChangeArrowheads="1"/>
          </p:cNvSpPr>
          <p:nvPr>
            <p:ph type="body" idx="1"/>
          </p:nvPr>
        </p:nvSpPr>
        <p:spPr>
          <a:xfrm>
            <a:off x="323528" y="1988841"/>
            <a:ext cx="8134672" cy="4594522"/>
          </a:xfrm>
        </p:spPr>
        <p:txBody>
          <a:bodyPr>
            <a:normAutofit lnSpcReduction="10000"/>
          </a:bodyPr>
          <a:lstStyle/>
          <a:p>
            <a:pPr algn="just">
              <a:lnSpc>
                <a:spcPct val="80000"/>
              </a:lnSpc>
              <a:buFont typeface="Wingdings" panose="05000000000000000000" pitchFamily="2" charset="2"/>
              <a:buNone/>
            </a:pPr>
            <a:r>
              <a:rPr lang="es-ES" altLang="es-AR" b="1" dirty="0"/>
              <a:t>    d) El asegurador que alega el incumplimiento de la carga, causal de la caducidad de los derechos del asegurado, es quien debe probarla, en cambio, es el asegurado quien debe acreditar que el siniestro se ubica entre aquellos acontecimientos cubiertos por la aseguradora.</a:t>
            </a:r>
            <a:br>
              <a:rPr lang="es-ES" altLang="es-AR" b="1" dirty="0"/>
            </a:br>
            <a:r>
              <a:rPr lang="es-ES" altLang="es-AR" b="1" dirty="0"/>
              <a:t>e) La caducidad autoriza la rescisión del contrato, la exclusión de la cobertura, no.</a:t>
            </a:r>
            <a:br>
              <a:rPr lang="es-ES" altLang="es-AR" b="1" dirty="0"/>
            </a:br>
            <a:r>
              <a:rPr lang="es-ES" altLang="es-AR" b="1" dirty="0"/>
              <a:t>f) Mientras las causales de caducidad sólo son oponibles en el seguro contra la responsabilidad civil cuando son anteriores al siniestro, las causales de exclusión de cobertura por resultar del contenido del contrato son siempre oponibles a terceros.</a:t>
            </a: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E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Apex</Template>
  <TotalTime>3236</TotalTime>
  <Words>3918</Words>
  <Application>Microsoft Office PowerPoint</Application>
  <PresentationFormat>Presentación en pantalla (4:3)</PresentationFormat>
  <Paragraphs>113</Paragraphs>
  <Slides>37</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37</vt:i4>
      </vt:variant>
    </vt:vector>
  </HeadingPairs>
  <TitlesOfParts>
    <vt:vector size="46" baseType="lpstr">
      <vt:lpstr>Book Antiqua</vt:lpstr>
      <vt:lpstr>Calibri</vt:lpstr>
      <vt:lpstr>Comic Sans MS</vt:lpstr>
      <vt:lpstr>Lucida Sans</vt:lpstr>
      <vt:lpstr>Times New Roman</vt:lpstr>
      <vt:lpstr>Wingdings</vt:lpstr>
      <vt:lpstr>Wingdings 2</vt:lpstr>
      <vt:lpstr>Wingdings 3</vt:lpstr>
      <vt:lpstr>Vértice</vt:lpstr>
      <vt:lpstr>INSTITUTO DE DERECHO DE SEGUROS CALZ  DelimitaciÓn del riesgo, exclusiones de cobertura Y CADUCIDADES</vt:lpstr>
      <vt:lpstr>Causa Navarría (SCJMendoza, 01.07.2008, LA LEY 2009-A , 475, TR LALEY AR/JUR/4524/2008)  </vt:lpstr>
      <vt:lpstr>Causa Flores (SCJMendoza, 01.07.2013, LA RCyS 2014-III, 197, TR LALEY AR/JUR/40581/2013 </vt:lpstr>
      <vt:lpstr>Presentación de PowerPoint</vt:lpstr>
      <vt:lpstr>Exclusiones de cobertura directas e implícitas</vt:lpstr>
      <vt:lpstr>Exclusiones. Cont.  </vt:lpstr>
      <vt:lpstr>Cláusulas de exclusión de cobertura y la caducidad de la cobertura</vt:lpstr>
      <vt:lpstr>Cláusulas de exclusión de cobertura y la caducidad de la cobertura. Cont.</vt:lpstr>
      <vt:lpstr>Cláusulas de exclusión de cobertura y la caducidad de la cobertura. Cont.</vt:lpstr>
      <vt:lpstr>Cláusulas de exclusión de cobertura y la caducidad de la cobertura. Cont.</vt:lpstr>
      <vt:lpstr>Presentación de PowerPoint</vt:lpstr>
      <vt:lpstr>Distinción entre cláusula limitativa y delimitadora del riesgo asegurado. Cont.</vt:lpstr>
      <vt:lpstr>Presentación de PowerPoint</vt:lpstr>
      <vt:lpstr>Delimitación del riesgo y cláusula abusiva. Cont.</vt:lpstr>
      <vt:lpstr>Nulidad de los límites del Mercosur</vt:lpstr>
      <vt:lpstr>Exclusiones de cobertura. Límites</vt:lpstr>
      <vt:lpstr>Exclusiones de cobertura. Precisión </vt:lpstr>
      <vt:lpstr>Exclusión carente de razonabilidad</vt:lpstr>
      <vt:lpstr>La oponibilidad en el SRC</vt:lpstr>
      <vt:lpstr>La decisión rectora de la CSJN en “Buffoni”</vt:lpstr>
      <vt:lpstr>La decisión rectora de la CSJN. Cont.</vt:lpstr>
      <vt:lpstr>La decisión rectora de la CSJN. Cont.</vt:lpstr>
      <vt:lpstr>La decisión rectora de la CSJN. Cont.</vt:lpstr>
      <vt:lpstr>Exclusiones y relación causal</vt:lpstr>
      <vt:lpstr>Exclusiones y relación causal. Cont.</vt:lpstr>
      <vt:lpstr>Exclusiones y relación causal. Cont.</vt:lpstr>
      <vt:lpstr>Licencia de conducir y buena fe?</vt:lpstr>
      <vt:lpstr>Exclusiones. Carga de la prueba</vt:lpstr>
      <vt:lpstr>NECESIDAD DEL PRONUNCIAMIENTO</vt:lpstr>
      <vt:lpstr>EXCEPCION A LA LIBERACIÓN DEL ASEGURADOR</vt:lpstr>
      <vt:lpstr>EN CONTRA, BARBATO</vt:lpstr>
      <vt:lpstr>LA JURISPRUDENCIA</vt:lpstr>
      <vt:lpstr>Renuncia tácita a invocar la exclusión de cobertura</vt:lpstr>
      <vt:lpstr>Excepción: incumplimiento malicioso del asegurado.</vt:lpstr>
      <vt:lpstr>La Resol 385/2018 SSN Pautas mínimas SRC</vt:lpstr>
      <vt:lpstr>CNCiv., Sala L, 07.07.21, TR LALEY AR/JUR/103629/2021</vt:lpstr>
      <vt:lpstr>Espacio para preguntas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XIV CONGRESO DEL COMITÉ IBOEROLATINOAMERICANO DE AIDA – CILA</dc:title>
  <dc:creator>Compiani</dc:creator>
  <cp:lastModifiedBy>COMPIANI Fabiana</cp:lastModifiedBy>
  <cp:revision>167</cp:revision>
  <dcterms:created xsi:type="dcterms:W3CDTF">2017-04-24T19:18:56Z</dcterms:created>
  <dcterms:modified xsi:type="dcterms:W3CDTF">2021-10-29T14:04:42Z</dcterms:modified>
</cp:coreProperties>
</file>