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92E0-5B81-42B6-882B-0750BD46758A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ED46-43DF-4F03-A0F1-435722AEBE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225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D1A8-254D-4BC4-8686-33B35109E1ED}" type="slidenum">
              <a:rPr lang="es-AR" smtClean="0">
                <a:solidFill>
                  <a:prstClr val="black"/>
                </a:solidFill>
              </a:rPr>
              <a:pPr/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D1A8-254D-4BC4-8686-33B35109E1ED}" type="slidenum">
              <a:rPr lang="es-AR" smtClean="0">
                <a:solidFill>
                  <a:prstClr val="black"/>
                </a:solidFill>
              </a:rPr>
              <a:pPr/>
              <a:t>2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9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D1A8-254D-4BC4-8686-33B35109E1ED}" type="slidenum">
              <a:rPr lang="es-AR" smtClean="0">
                <a:solidFill>
                  <a:prstClr val="black"/>
                </a:solidFill>
              </a:rPr>
              <a:pPr/>
              <a:t>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8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D1A8-254D-4BC4-8686-33B35109E1ED}" type="slidenum">
              <a:rPr lang="es-AR" smtClean="0">
                <a:solidFill>
                  <a:prstClr val="black"/>
                </a:solidFill>
              </a:rPr>
              <a:pPr/>
              <a:t>4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23B04-A11E-4ECA-8C2F-B25EF2142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740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032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4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68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629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158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077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293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949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69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82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5FFB-8308-48EF-BF4D-E1989F63F106}" type="datetimeFigureOut">
              <a:rPr lang="es-AR" smtClean="0"/>
              <a:t>16/4/2020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F89C-8A0E-4E03-89F6-DAE093760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9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jpeg"/><Relationship Id="rId41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jpeg"/><Relationship Id="rId38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.jpeg"/><Relationship Id="rId21" Type="http://schemas.openxmlformats.org/officeDocument/2006/relationships/image" Target="../media/image62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13.jpe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3.jpeg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5D74C50-FB1F-4BA5-9965-9A8114D20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0" y="0"/>
            <a:ext cx="913994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3FC31A4-0F1E-4626-A44E-E48DD682341B}"/>
              </a:ext>
            </a:extLst>
          </p:cNvPr>
          <p:cNvSpPr/>
          <p:nvPr/>
        </p:nvSpPr>
        <p:spPr>
          <a:xfrm>
            <a:off x="3342914" y="1283533"/>
            <a:ext cx="1372247" cy="184066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C501F6F-B3FE-4005-85D1-E2E5E5033349}"/>
              </a:ext>
            </a:extLst>
          </p:cNvPr>
          <p:cNvSpPr/>
          <p:nvPr/>
        </p:nvSpPr>
        <p:spPr>
          <a:xfrm>
            <a:off x="4766571" y="1272797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P2P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Agrupación para compartir riesgo y beneficiarse de una </a:t>
            </a:r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PU.</a:t>
            </a:r>
            <a:endParaRPr lang="es-AR" sz="1067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96158F7-5336-454A-A201-4C89D9E4BAE9}"/>
              </a:ext>
            </a:extLst>
          </p:cNvPr>
          <p:cNvSpPr/>
          <p:nvPr/>
        </p:nvSpPr>
        <p:spPr>
          <a:xfrm>
            <a:off x="6195373" y="1271950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MICRO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Ofrece micro seguros vía mecanismos </a:t>
            </a:r>
            <a:r>
              <a:rPr lang="es-AR" sz="1067" dirty="0">
                <a:solidFill>
                  <a:schemeClr val="bg1"/>
                </a:solidFill>
                <a:latin typeface="Calibri "/>
              </a:rPr>
              <a:t>online.</a:t>
            </a:r>
            <a:endParaRPr lang="es-AR" sz="1067" dirty="0">
              <a:solidFill>
                <a:schemeClr val="bg1"/>
              </a:solidFill>
              <a:latin typeface="Calibri "/>
            </a:endParaRP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633BA6A-D0E7-4B40-AED8-505010E083EB}"/>
              </a:ext>
            </a:extLst>
          </p:cNvPr>
          <p:cNvSpPr/>
          <p:nvPr/>
        </p:nvSpPr>
        <p:spPr>
          <a:xfrm>
            <a:off x="7609279" y="1268684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ON DEMAND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Ofrecen coberturas contratadas online o vía </a:t>
            </a:r>
            <a:r>
              <a:rPr lang="es-AR" sz="1067" dirty="0">
                <a:solidFill>
                  <a:schemeClr val="bg1"/>
                </a:solidFill>
                <a:latin typeface="Calibri "/>
              </a:rPr>
              <a:t>API.</a:t>
            </a:r>
            <a:endParaRPr lang="es-AR" sz="1067" dirty="0">
              <a:solidFill>
                <a:schemeClr val="bg1"/>
              </a:solidFill>
              <a:latin typeface="Calibri "/>
            </a:endParaRP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0EB2C801-322B-4280-9A41-569510BB2665}"/>
              </a:ext>
            </a:extLst>
          </p:cNvPr>
          <p:cNvSpPr/>
          <p:nvPr/>
        </p:nvSpPr>
        <p:spPr>
          <a:xfrm>
            <a:off x="9040047" y="1268684"/>
            <a:ext cx="1389208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BASADAS EN USO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Cobertura con premio según </a:t>
            </a:r>
            <a:r>
              <a:rPr lang="es-AR" sz="1067" dirty="0">
                <a:solidFill>
                  <a:schemeClr val="bg1"/>
                </a:solidFill>
                <a:latin typeface="Calibri "/>
              </a:rPr>
              <a:t>comportamiento. </a:t>
            </a:r>
            <a:endParaRPr lang="es-AR" sz="1067" dirty="0">
              <a:solidFill>
                <a:schemeClr val="bg1"/>
              </a:solidFill>
              <a:latin typeface="Calibri "/>
            </a:endParaRP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B57F9ECF-67CF-4E51-8D1E-67D0D6926F02}"/>
              </a:ext>
            </a:extLst>
          </p:cNvPr>
          <p:cNvSpPr/>
          <p:nvPr/>
        </p:nvSpPr>
        <p:spPr>
          <a:xfrm>
            <a:off x="6182458" y="3162267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AGGREGATORS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Permiten comparar 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planes de aseguradores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E87BD86-BFBF-4397-B659-10CE4699BA3A}"/>
              </a:ext>
            </a:extLst>
          </p:cNvPr>
          <p:cNvSpPr/>
          <p:nvPr/>
        </p:nvSpPr>
        <p:spPr>
          <a:xfrm>
            <a:off x="7605891" y="3159507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BROKERS DIGITALES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Plataforma 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para contratar pólizas de 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Compañías.</a:t>
            </a:r>
            <a:endParaRPr lang="es-AR" sz="1067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F64F9F28-BE57-4940-8DD6-7AED6F537DE2}"/>
              </a:ext>
            </a:extLst>
          </p:cNvPr>
          <p:cNvSpPr/>
          <p:nvPr/>
        </p:nvSpPr>
        <p:spPr>
          <a:xfrm>
            <a:off x="9043589" y="3164770"/>
            <a:ext cx="1382123" cy="1599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67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C15F7237-370F-4322-84EE-9E619A7B9422}"/>
              </a:ext>
            </a:extLst>
          </p:cNvPr>
          <p:cNvSpPr/>
          <p:nvPr/>
        </p:nvSpPr>
        <p:spPr>
          <a:xfrm>
            <a:off x="3344437" y="3171155"/>
            <a:ext cx="1372247" cy="1593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PLATAFORMAS PARA PAS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Sitios que derivan leads de seguros a PAS…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1058E1BD-3614-4A05-ADE4-19AA3E15C129}"/>
              </a:ext>
            </a:extLst>
          </p:cNvPr>
          <p:cNvSpPr/>
          <p:nvPr/>
        </p:nvSpPr>
        <p:spPr>
          <a:xfrm>
            <a:off x="3344318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SOLUCIONES DE FRONT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OFFICE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Soluciones que mejoran procesos de </a:t>
            </a:r>
            <a:r>
              <a:rPr lang="es-ES" sz="1067" dirty="0" err="1">
                <a:solidFill>
                  <a:schemeClr val="bg1"/>
                </a:solidFill>
                <a:ea typeface="Verdana" panose="020B0604030504040204" pitchFamily="34" charset="0"/>
              </a:rPr>
              <a:t>front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 office (relación bróker-cliente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).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F1DE8C2-1C0E-4A87-BAE6-B2E000446E59}"/>
              </a:ext>
            </a:extLst>
          </p:cNvPr>
          <p:cNvSpPr/>
          <p:nvPr/>
        </p:nvSpPr>
        <p:spPr>
          <a:xfrm>
            <a:off x="4779399" y="4801746"/>
            <a:ext cx="1372247" cy="1502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ADMIN.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DE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PÓLIZAS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APPS que mejoran procesos de suscripción y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administración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de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pólizas.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4959A3DB-110D-4AE5-8EBD-9BBAAF54989D}"/>
              </a:ext>
            </a:extLst>
          </p:cNvPr>
          <p:cNvSpPr/>
          <p:nvPr/>
        </p:nvSpPr>
        <p:spPr>
          <a:xfrm>
            <a:off x="6198593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MANEJO DE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SINIESTROS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Soluciones que mejoran la </a:t>
            </a:r>
            <a:r>
              <a:rPr lang="es-ES" sz="1067" dirty="0" err="1">
                <a:solidFill>
                  <a:schemeClr val="bg1"/>
                </a:solidFill>
                <a:ea typeface="Verdana" panose="020B0604030504040204" pitchFamily="34" charset="0"/>
              </a:rPr>
              <a:t>admin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.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de siniestros con asegurados y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terceros.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3C72832C-1B32-48C6-8B7F-24F7583EE18E}"/>
              </a:ext>
            </a:extLst>
          </p:cNvPr>
          <p:cNvSpPr/>
          <p:nvPr/>
        </p:nvSpPr>
        <p:spPr>
          <a:xfrm>
            <a:off x="7611811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DATOS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Captura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, análisis y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manejo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de datos para mejorar la cadena de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valor.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E770B314-2AB1-45AE-8461-12E138D5C8DC}"/>
              </a:ext>
            </a:extLst>
          </p:cNvPr>
          <p:cNvSpPr/>
          <p:nvPr/>
        </p:nvSpPr>
        <p:spPr>
          <a:xfrm>
            <a:off x="9036699" y="4796431"/>
            <a:ext cx="1389208" cy="1506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</a:t>
            </a:r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TECNOLOGÍA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Soluciones basadas en tecnología específica como </a:t>
            </a:r>
            <a:r>
              <a:rPr lang="es-ES" sz="1067" dirty="0" err="1">
                <a:solidFill>
                  <a:schemeClr val="bg1"/>
                </a:solidFill>
                <a:ea typeface="Verdana" panose="020B0604030504040204" pitchFamily="34" charset="0"/>
              </a:rPr>
              <a:t>Blockchain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s-ES" sz="1067" dirty="0">
                <a:solidFill>
                  <a:schemeClr val="bg1"/>
                </a:solidFill>
                <a:ea typeface="Verdana" panose="020B0604030504040204" pitchFamily="34" charset="0"/>
              </a:rPr>
              <a:t>o drones.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4AD2EC0C-022C-4161-9F75-0698249E73D7}"/>
              </a:ext>
            </a:extLst>
          </p:cNvPr>
          <p:cNvSpPr/>
          <p:nvPr/>
        </p:nvSpPr>
        <p:spPr>
          <a:xfrm>
            <a:off x="4765030" y="3156773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MARKETPLACES Y DIST. B2B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Comparar planes  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 clientes 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propios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843550" y="4313571"/>
            <a:ext cx="1507799" cy="438055"/>
            <a:chOff x="328221" y="3051139"/>
            <a:chExt cx="1130849" cy="328541"/>
          </a:xfrm>
        </p:grpSpPr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381071" y="3051139"/>
              <a:ext cx="1033347" cy="3285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28221" y="3105136"/>
              <a:ext cx="1130849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AR" sz="1400" b="1" dirty="0">
                  <a:solidFill>
                    <a:schemeClr val="bg1"/>
                  </a:solidFill>
                </a:rPr>
                <a:t>DISTRIBUIDORES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869423" y="5787432"/>
            <a:ext cx="1449811" cy="515365"/>
            <a:chOff x="474225" y="3969170"/>
            <a:chExt cx="1433741" cy="353330"/>
          </a:xfrm>
        </p:grpSpPr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08481" y="3969170"/>
              <a:ext cx="1372232" cy="353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74225" y="4040935"/>
              <a:ext cx="1433741" cy="2110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FACILITADORES</a:t>
              </a:r>
            </a:p>
          </p:txBody>
        </p:sp>
      </p:grpSp>
      <p:cxnSp>
        <p:nvCxnSpPr>
          <p:cNvPr id="55" name="Conector recto de flecha 54"/>
          <p:cNvCxnSpPr/>
          <p:nvPr/>
        </p:nvCxnSpPr>
        <p:spPr>
          <a:xfrm flipV="1">
            <a:off x="1804227" y="1397001"/>
            <a:ext cx="0" cy="5004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 rot="16200000">
            <a:off x="751290" y="3597432"/>
            <a:ext cx="188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Ubicación en la Cadena</a:t>
            </a:r>
          </a:p>
        </p:txBody>
      </p:sp>
      <p:cxnSp>
        <p:nvCxnSpPr>
          <p:cNvPr id="2058" name="Conector recto de flecha 2057"/>
          <p:cNvCxnSpPr/>
          <p:nvPr/>
        </p:nvCxnSpPr>
        <p:spPr>
          <a:xfrm flipH="1">
            <a:off x="3680042" y="1125028"/>
            <a:ext cx="2827116" cy="490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 flipV="1">
            <a:off x="6540800" y="1125029"/>
            <a:ext cx="3627443" cy="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0AA32446-7240-4B24-8DB3-11E5E73BEBE7}"/>
              </a:ext>
            </a:extLst>
          </p:cNvPr>
          <p:cNvSpPr txBox="1"/>
          <p:nvPr/>
        </p:nvSpPr>
        <p:spPr>
          <a:xfrm>
            <a:off x="4066098" y="787400"/>
            <a:ext cx="2107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MEJORADORES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BE5F8DB9-7465-40D0-8DE1-F04053A72DBE}"/>
              </a:ext>
            </a:extLst>
          </p:cNvPr>
          <p:cNvSpPr txBox="1"/>
          <p:nvPr/>
        </p:nvSpPr>
        <p:spPr>
          <a:xfrm>
            <a:off x="7895593" y="813644"/>
            <a:ext cx="194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DISRUPTIVOS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  <p:grpSp>
        <p:nvGrpSpPr>
          <p:cNvPr id="60" name="Grupo 59"/>
          <p:cNvGrpSpPr/>
          <p:nvPr/>
        </p:nvGrpSpPr>
        <p:grpSpPr>
          <a:xfrm>
            <a:off x="1896407" y="2668992"/>
            <a:ext cx="1444747" cy="455049"/>
            <a:chOff x="501175" y="1980897"/>
            <a:chExt cx="1444747" cy="335464"/>
          </a:xfrm>
          <a:solidFill>
            <a:schemeClr val="bg1">
              <a:lumMod val="65000"/>
            </a:schemeClr>
          </a:solidFill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14864" y="1980897"/>
              <a:ext cx="1377796" cy="335464"/>
            </a:xfrm>
            <a:prstGeom prst="rect">
              <a:avLst/>
            </a:prstGeom>
            <a:solidFill>
              <a:srgbClr val="89878B"/>
            </a:solidFill>
            <a:ln>
              <a:solidFill>
                <a:srgbClr val="898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1175" y="2043935"/>
              <a:ext cx="1444747" cy="2192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s-AR" sz="1333" b="1" dirty="0">
                  <a:solidFill>
                    <a:schemeClr val="bg1"/>
                  </a:solidFill>
                </a:rPr>
                <a:t>ASEGURADORAS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6" y="3184715"/>
            <a:ext cx="1377775" cy="9664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10" y="4809562"/>
            <a:ext cx="1392060" cy="9800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986997" y="3422689"/>
            <a:ext cx="14514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INTERMEDIARIOS EN USO</a:t>
            </a:r>
          </a:p>
          <a:p>
            <a:pPr algn="ctr"/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Soluciones de tecnología; </a:t>
            </a:r>
            <a:r>
              <a:rPr lang="es-ES" sz="1067" dirty="0" err="1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Blockchain</a:t>
            </a:r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 o </a:t>
            </a:r>
            <a:r>
              <a:rPr lang="es-ES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drones.</a:t>
            </a:r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  <a:p>
            <a:endParaRPr lang="es-AR" sz="1067" dirty="0"/>
          </a:p>
        </p:txBody>
      </p:sp>
      <p:cxnSp>
        <p:nvCxnSpPr>
          <p:cNvPr id="48" name="Conector recto 47"/>
          <p:cNvCxnSpPr/>
          <p:nvPr/>
        </p:nvCxnSpPr>
        <p:spPr>
          <a:xfrm flipH="1">
            <a:off x="3323493" y="2311400"/>
            <a:ext cx="137224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6" descr="Resultado de imagen para la caja LOGO"/>
          <p:cNvSpPr>
            <a:spLocks noChangeAspect="1" noChangeArrowheads="1"/>
          </p:cNvSpPr>
          <p:nvPr/>
        </p:nvSpPr>
        <p:spPr bwMode="auto">
          <a:xfrm>
            <a:off x="1731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cxnSp>
        <p:nvCxnSpPr>
          <p:cNvPr id="54" name="Conector recto de flecha 53"/>
          <p:cNvCxnSpPr/>
          <p:nvPr/>
        </p:nvCxnSpPr>
        <p:spPr>
          <a:xfrm flipV="1">
            <a:off x="1804226" y="6390960"/>
            <a:ext cx="8670549" cy="1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5542444" y="6375401"/>
            <a:ext cx="1598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Nivel de Disrupción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25355"/>
          <a:stretch/>
        </p:blipFill>
        <p:spPr>
          <a:xfrm>
            <a:off x="1905482" y="1295401"/>
            <a:ext cx="1394972" cy="1376908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3254203" y="1378265"/>
            <a:ext cx="1510827" cy="81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sz="933" b="1" dirty="0">
                <a:solidFill>
                  <a:schemeClr val="bg1"/>
                </a:solidFill>
                <a:latin typeface="Calibri "/>
              </a:rPr>
              <a:t>CANAL DIGITAL DIRECTO</a:t>
            </a:r>
          </a:p>
          <a:p>
            <a:pPr algn="ctr">
              <a:defRPr/>
            </a:pPr>
            <a:r>
              <a:rPr lang="es-AR" sz="933" dirty="0">
                <a:solidFill>
                  <a:schemeClr val="bg1"/>
                </a:solidFill>
                <a:latin typeface="Calibri "/>
              </a:rPr>
              <a:t>Tradicional que opera uno de sus canales de forma directa digital.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295130" y="2375955"/>
            <a:ext cx="147242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sz="933" b="1" dirty="0">
                <a:solidFill>
                  <a:schemeClr val="bg1"/>
                </a:solidFill>
                <a:latin typeface="Calibri "/>
              </a:rPr>
              <a:t>DIGITALES NATIVAS</a:t>
            </a:r>
          </a:p>
          <a:p>
            <a:pPr algn="ctr">
              <a:defRPr/>
            </a:pPr>
            <a:r>
              <a:rPr lang="es-AR" sz="933" dirty="0">
                <a:solidFill>
                  <a:schemeClr val="bg1"/>
                </a:solidFill>
                <a:latin typeface="Calibri "/>
              </a:rPr>
              <a:t>Tradicional que opera de forma digital o </a:t>
            </a:r>
            <a:r>
              <a:rPr lang="es-AR" sz="933" dirty="0">
                <a:solidFill>
                  <a:schemeClr val="bg1"/>
                </a:solidFill>
                <a:latin typeface="Calibri "/>
              </a:rPr>
              <a:t>mobile.</a:t>
            </a:r>
            <a:endParaRPr lang="es-AR" sz="1600" dirty="0">
              <a:solidFill>
                <a:schemeClr val="bg1"/>
              </a:solidFill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22847"/>
          <a:stretch/>
        </p:blipFill>
        <p:spPr>
          <a:xfrm>
            <a:off x="1910160" y="3169306"/>
            <a:ext cx="1394611" cy="1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6CE7713-C026-4D77-9661-7481858D2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0" y="0"/>
            <a:ext cx="913994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3FC31A4-0F1E-4626-A44E-E48DD682341B}"/>
              </a:ext>
            </a:extLst>
          </p:cNvPr>
          <p:cNvSpPr/>
          <p:nvPr/>
        </p:nvSpPr>
        <p:spPr>
          <a:xfrm>
            <a:off x="3342914" y="1283533"/>
            <a:ext cx="1372247" cy="184066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AR" sz="1100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C501F6F-B3FE-4005-85D1-E2E5E5033349}"/>
              </a:ext>
            </a:extLst>
          </p:cNvPr>
          <p:cNvSpPr/>
          <p:nvPr/>
        </p:nvSpPr>
        <p:spPr>
          <a:xfrm>
            <a:off x="4766571" y="1272797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P2P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Agrupación para compartir riesgo y beneficiarse de una PU</a:t>
            </a: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96158F7-5336-454A-A201-4C89D9E4BAE9}"/>
              </a:ext>
            </a:extLst>
          </p:cNvPr>
          <p:cNvSpPr/>
          <p:nvPr/>
        </p:nvSpPr>
        <p:spPr>
          <a:xfrm>
            <a:off x="6195373" y="1271950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MICRO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Ofrece micro seguros vía mecanismos online</a:t>
            </a: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633BA6A-D0E7-4B40-AED8-505010E083EB}"/>
              </a:ext>
            </a:extLst>
          </p:cNvPr>
          <p:cNvSpPr/>
          <p:nvPr/>
        </p:nvSpPr>
        <p:spPr>
          <a:xfrm>
            <a:off x="7609279" y="1268684"/>
            <a:ext cx="1372247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ON DEMAND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Ofrecen coberturas contratadas online o vía API</a:t>
            </a: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0EB2C801-322B-4280-9A41-569510BB2665}"/>
              </a:ext>
            </a:extLst>
          </p:cNvPr>
          <p:cNvSpPr/>
          <p:nvPr/>
        </p:nvSpPr>
        <p:spPr>
          <a:xfrm>
            <a:off x="9040047" y="1268684"/>
            <a:ext cx="1389208" cy="184818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BASADAS EN USO</a:t>
            </a:r>
          </a:p>
          <a:p>
            <a:pPr algn="ctr"/>
            <a:r>
              <a:rPr lang="es-AR" sz="1067" dirty="0">
                <a:solidFill>
                  <a:schemeClr val="bg1"/>
                </a:solidFill>
                <a:latin typeface="Calibri "/>
              </a:rPr>
              <a:t>Cobertura con premio según comportamiento </a:t>
            </a:r>
          </a:p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B57F9ECF-67CF-4E51-8D1E-67D0D6926F02}"/>
              </a:ext>
            </a:extLst>
          </p:cNvPr>
          <p:cNvSpPr/>
          <p:nvPr/>
        </p:nvSpPr>
        <p:spPr>
          <a:xfrm>
            <a:off x="6182458" y="3162267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AGGREGATORS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E87BD86-BFBF-4397-B659-10CE4699BA3A}"/>
              </a:ext>
            </a:extLst>
          </p:cNvPr>
          <p:cNvSpPr/>
          <p:nvPr/>
        </p:nvSpPr>
        <p:spPr>
          <a:xfrm>
            <a:off x="7605891" y="3159507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BROKERS DIGITALES</a:t>
            </a:r>
            <a:endParaRPr lang="es-ES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F64F9F28-BE57-4940-8DD6-7AED6F537DE2}"/>
              </a:ext>
            </a:extLst>
          </p:cNvPr>
          <p:cNvSpPr/>
          <p:nvPr/>
        </p:nvSpPr>
        <p:spPr>
          <a:xfrm>
            <a:off x="9043589" y="3164770"/>
            <a:ext cx="1382123" cy="1599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67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C15F7237-370F-4322-84EE-9E619A7B9422}"/>
              </a:ext>
            </a:extLst>
          </p:cNvPr>
          <p:cNvSpPr/>
          <p:nvPr/>
        </p:nvSpPr>
        <p:spPr>
          <a:xfrm>
            <a:off x="3344437" y="3171155"/>
            <a:ext cx="1372247" cy="1593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PLATAFORMAS PARA PAS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1058E1BD-3614-4A05-ADE4-19AA3E15C129}"/>
              </a:ext>
            </a:extLst>
          </p:cNvPr>
          <p:cNvSpPr/>
          <p:nvPr/>
        </p:nvSpPr>
        <p:spPr>
          <a:xfrm>
            <a:off x="3344318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SOLUCIONES DE FRONT OFFICE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F1DE8C2-1C0E-4A87-BAE6-B2E000446E59}"/>
              </a:ext>
            </a:extLst>
          </p:cNvPr>
          <p:cNvSpPr/>
          <p:nvPr/>
        </p:nvSpPr>
        <p:spPr>
          <a:xfrm>
            <a:off x="4779399" y="4801746"/>
            <a:ext cx="1372247" cy="1502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ADMINISTRACIÓN DE PÓLIZAS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4959A3DB-110D-4AE5-8EBD-9BBAAF54989D}"/>
              </a:ext>
            </a:extLst>
          </p:cNvPr>
          <p:cNvSpPr/>
          <p:nvPr/>
        </p:nvSpPr>
        <p:spPr>
          <a:xfrm>
            <a:off x="6198593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MANEJO DE SINIESTROS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3C72832C-1B32-48C6-8B7F-24F7583EE18E}"/>
              </a:ext>
            </a:extLst>
          </p:cNvPr>
          <p:cNvSpPr/>
          <p:nvPr/>
        </p:nvSpPr>
        <p:spPr>
          <a:xfrm>
            <a:off x="7611811" y="4801745"/>
            <a:ext cx="1372247" cy="1501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DATOS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E770B314-2AB1-45AE-8461-12E138D5C8DC}"/>
              </a:ext>
            </a:extLst>
          </p:cNvPr>
          <p:cNvSpPr/>
          <p:nvPr/>
        </p:nvSpPr>
        <p:spPr>
          <a:xfrm>
            <a:off x="9036699" y="4796431"/>
            <a:ext cx="1389208" cy="1506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TECNOLOGÍA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4AD2EC0C-022C-4161-9F75-0698249E73D7}"/>
              </a:ext>
            </a:extLst>
          </p:cNvPr>
          <p:cNvSpPr/>
          <p:nvPr/>
        </p:nvSpPr>
        <p:spPr>
          <a:xfrm>
            <a:off x="4765030" y="3156773"/>
            <a:ext cx="1372247" cy="1615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MARKETPLACES Y DIST. B2B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843550" y="4313571"/>
            <a:ext cx="1507799" cy="438055"/>
            <a:chOff x="328221" y="3051139"/>
            <a:chExt cx="1130849" cy="328541"/>
          </a:xfrm>
        </p:grpSpPr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381071" y="3051139"/>
              <a:ext cx="1033347" cy="3285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28221" y="3105136"/>
              <a:ext cx="1130849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AR" sz="1400" b="1" dirty="0">
                  <a:solidFill>
                    <a:schemeClr val="bg1"/>
                  </a:solidFill>
                </a:rPr>
                <a:t>DISTRIBUIDORES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869423" y="5787432"/>
            <a:ext cx="1449811" cy="515365"/>
            <a:chOff x="474225" y="3969170"/>
            <a:chExt cx="1433741" cy="353330"/>
          </a:xfrm>
        </p:grpSpPr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08481" y="3969170"/>
              <a:ext cx="1372232" cy="353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74225" y="4040935"/>
              <a:ext cx="1433741" cy="2110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FACILITADORES</a:t>
              </a:r>
            </a:p>
          </p:txBody>
        </p:sp>
      </p:grpSp>
      <p:cxnSp>
        <p:nvCxnSpPr>
          <p:cNvPr id="55" name="Conector recto de flecha 54"/>
          <p:cNvCxnSpPr/>
          <p:nvPr/>
        </p:nvCxnSpPr>
        <p:spPr>
          <a:xfrm flipV="1">
            <a:off x="1804227" y="1397001"/>
            <a:ext cx="0" cy="5004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 rot="16200000">
            <a:off x="751290" y="3597432"/>
            <a:ext cx="188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Ubicación en la Cadena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  <p:grpSp>
        <p:nvGrpSpPr>
          <p:cNvPr id="60" name="Grupo 59"/>
          <p:cNvGrpSpPr/>
          <p:nvPr/>
        </p:nvGrpSpPr>
        <p:grpSpPr>
          <a:xfrm>
            <a:off x="1896407" y="2668992"/>
            <a:ext cx="1444747" cy="455049"/>
            <a:chOff x="501175" y="1980897"/>
            <a:chExt cx="1444747" cy="335464"/>
          </a:xfrm>
          <a:solidFill>
            <a:schemeClr val="bg1">
              <a:lumMod val="65000"/>
            </a:schemeClr>
          </a:solidFill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14864" y="1980897"/>
              <a:ext cx="1377796" cy="335464"/>
            </a:xfrm>
            <a:prstGeom prst="rect">
              <a:avLst/>
            </a:prstGeom>
            <a:solidFill>
              <a:srgbClr val="89878B"/>
            </a:solidFill>
            <a:ln>
              <a:solidFill>
                <a:srgbClr val="898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1175" y="2043935"/>
              <a:ext cx="1444747" cy="2192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s-AR" sz="1333" b="1" dirty="0">
                  <a:solidFill>
                    <a:schemeClr val="bg1"/>
                  </a:solidFill>
                </a:rPr>
                <a:t>ASEGURADORAS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6" y="3184715"/>
            <a:ext cx="1377775" cy="9664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10" y="4809562"/>
            <a:ext cx="1392060" cy="9800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52005" y="3851847"/>
            <a:ext cx="14514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INTERMEDIARIOS EN USO</a:t>
            </a:r>
          </a:p>
          <a:p>
            <a:endParaRPr lang="es-AR" sz="1067" dirty="0"/>
          </a:p>
        </p:txBody>
      </p:sp>
      <p:cxnSp>
        <p:nvCxnSpPr>
          <p:cNvPr id="48" name="Conector recto 47"/>
          <p:cNvCxnSpPr/>
          <p:nvPr/>
        </p:nvCxnSpPr>
        <p:spPr>
          <a:xfrm flipH="1">
            <a:off x="3341154" y="2656221"/>
            <a:ext cx="1372247" cy="0"/>
          </a:xfrm>
          <a:prstGeom prst="line">
            <a:avLst/>
          </a:prstGeom>
          <a:ln w="19050">
            <a:solidFill>
              <a:srgbClr val="89878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6" descr="Resultado de imagen para la caja LOGO"/>
          <p:cNvSpPr>
            <a:spLocks noChangeAspect="1" noChangeArrowheads="1"/>
          </p:cNvSpPr>
          <p:nvPr/>
        </p:nvSpPr>
        <p:spPr bwMode="auto">
          <a:xfrm>
            <a:off x="1731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cxnSp>
        <p:nvCxnSpPr>
          <p:cNvPr id="54" name="Conector recto de flecha 53"/>
          <p:cNvCxnSpPr/>
          <p:nvPr/>
        </p:nvCxnSpPr>
        <p:spPr>
          <a:xfrm flipV="1">
            <a:off x="1804226" y="6390960"/>
            <a:ext cx="8670549" cy="1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5542444" y="6375401"/>
            <a:ext cx="1598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Nivel de Disrupción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25355"/>
          <a:stretch/>
        </p:blipFill>
        <p:spPr>
          <a:xfrm>
            <a:off x="1905482" y="1295401"/>
            <a:ext cx="1394972" cy="137690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22847"/>
          <a:stretch/>
        </p:blipFill>
        <p:spPr>
          <a:xfrm>
            <a:off x="1910160" y="3169306"/>
            <a:ext cx="1394611" cy="1170865"/>
          </a:xfrm>
          <a:prstGeom prst="rect">
            <a:avLst/>
          </a:prstGeom>
        </p:spPr>
      </p:pic>
      <p:pic>
        <p:nvPicPr>
          <p:cNvPr id="52" name="Picture 2" descr="Resultado de imagen para seguros iuni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33163" r="26905" b="38265"/>
          <a:stretch/>
        </p:blipFill>
        <p:spPr bwMode="auto">
          <a:xfrm>
            <a:off x="3405067" y="2708718"/>
            <a:ext cx="1166960" cy="3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esultado de imagen para ANSWER seguros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" b="49657"/>
          <a:stretch/>
        </p:blipFill>
        <p:spPr bwMode="auto">
          <a:xfrm>
            <a:off x="3393634" y="1315758"/>
            <a:ext cx="843375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996" y="1920374"/>
            <a:ext cx="399513" cy="46899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11"/>
          <a:srcRect t="32746" b="35926"/>
          <a:stretch/>
        </p:blipFill>
        <p:spPr>
          <a:xfrm>
            <a:off x="3421629" y="1969054"/>
            <a:ext cx="835616" cy="26178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2" y="1691097"/>
            <a:ext cx="879437" cy="185855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5340" r="7539" b="-1"/>
          <a:stretch/>
        </p:blipFill>
        <p:spPr>
          <a:xfrm>
            <a:off x="3412501" y="2326700"/>
            <a:ext cx="899760" cy="230041"/>
          </a:xfrm>
          <a:prstGeom prst="rect">
            <a:avLst/>
          </a:prstGeom>
        </p:spPr>
      </p:pic>
      <p:pic>
        <p:nvPicPr>
          <p:cNvPr id="67" name="Picture 2" descr="Resultado de imagen para ECOLON LOGO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r="11362"/>
          <a:stretch/>
        </p:blipFill>
        <p:spPr bwMode="auto">
          <a:xfrm>
            <a:off x="4141782" y="1461596"/>
            <a:ext cx="603959" cy="2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ector recto de flecha 58"/>
          <p:cNvCxnSpPr/>
          <p:nvPr/>
        </p:nvCxnSpPr>
        <p:spPr>
          <a:xfrm flipH="1">
            <a:off x="3680042" y="1125028"/>
            <a:ext cx="2827116" cy="490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6540800" y="1125029"/>
            <a:ext cx="3627443" cy="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0AA32446-7240-4B24-8DB3-11E5E73BEBE7}"/>
              </a:ext>
            </a:extLst>
          </p:cNvPr>
          <p:cNvSpPr txBox="1"/>
          <p:nvPr/>
        </p:nvSpPr>
        <p:spPr>
          <a:xfrm>
            <a:off x="4066098" y="787400"/>
            <a:ext cx="2107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MEJORADORES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BE5F8DB9-7465-40D0-8DE1-F04053A72DBE}"/>
              </a:ext>
            </a:extLst>
          </p:cNvPr>
          <p:cNvSpPr txBox="1"/>
          <p:nvPr/>
        </p:nvSpPr>
        <p:spPr>
          <a:xfrm>
            <a:off x="7895593" y="813644"/>
            <a:ext cx="194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DISRUPTIVOS</a:t>
            </a:r>
          </a:p>
        </p:txBody>
      </p:sp>
    </p:spTree>
    <p:extLst>
      <p:ext uri="{BB962C8B-B14F-4D97-AF65-F5344CB8AC3E}">
        <p14:creationId xmlns:p14="http://schemas.microsoft.com/office/powerpoint/2010/main" val="2284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E6E2955-F47E-4EC0-A64D-8735528EC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0" y="0"/>
            <a:ext cx="9139940" cy="6858000"/>
          </a:xfrm>
          <a:prstGeom prst="rect">
            <a:avLst/>
          </a:prstGeom>
        </p:spPr>
      </p:pic>
      <p:cxnSp>
        <p:nvCxnSpPr>
          <p:cNvPr id="55" name="Conector recto de flecha 54"/>
          <p:cNvCxnSpPr/>
          <p:nvPr/>
        </p:nvCxnSpPr>
        <p:spPr>
          <a:xfrm flipV="1">
            <a:off x="1853949" y="1574293"/>
            <a:ext cx="0" cy="4801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 rot="16200000">
            <a:off x="801013" y="3828548"/>
            <a:ext cx="188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Ubicación en la Cadena</a:t>
            </a:r>
          </a:p>
        </p:txBody>
      </p:sp>
      <p:cxnSp>
        <p:nvCxnSpPr>
          <p:cNvPr id="61" name="Conector recto de flecha 60"/>
          <p:cNvCxnSpPr/>
          <p:nvPr/>
        </p:nvCxnSpPr>
        <p:spPr>
          <a:xfrm flipV="1">
            <a:off x="1845052" y="6382465"/>
            <a:ext cx="8670549" cy="1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5542444" y="6375401"/>
            <a:ext cx="1598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Nivel de Disrupción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B57F9ECF-67CF-4E51-8D1E-67D0D6926F02}"/>
              </a:ext>
            </a:extLst>
          </p:cNvPr>
          <p:cNvSpPr/>
          <p:nvPr/>
        </p:nvSpPr>
        <p:spPr>
          <a:xfrm>
            <a:off x="6203757" y="2702935"/>
            <a:ext cx="1366673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9E87BD86-BFBF-4397-B659-10CE4699BA3A}"/>
              </a:ext>
            </a:extLst>
          </p:cNvPr>
          <p:cNvSpPr/>
          <p:nvPr/>
        </p:nvSpPr>
        <p:spPr>
          <a:xfrm>
            <a:off x="7622297" y="2703879"/>
            <a:ext cx="1372247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F64F9F28-BE57-4940-8DD6-7AED6F537DE2}"/>
              </a:ext>
            </a:extLst>
          </p:cNvPr>
          <p:cNvSpPr/>
          <p:nvPr/>
        </p:nvSpPr>
        <p:spPr>
          <a:xfrm>
            <a:off x="9051011" y="2696711"/>
            <a:ext cx="1382123" cy="2200615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C15F7237-370F-4322-84EE-9E619A7B9422}"/>
              </a:ext>
            </a:extLst>
          </p:cNvPr>
          <p:cNvSpPr/>
          <p:nvPr/>
        </p:nvSpPr>
        <p:spPr>
          <a:xfrm>
            <a:off x="3355507" y="2700021"/>
            <a:ext cx="1359916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1058E1BD-3614-4A05-ADE4-19AA3E15C129}"/>
              </a:ext>
            </a:extLst>
          </p:cNvPr>
          <p:cNvSpPr/>
          <p:nvPr/>
        </p:nvSpPr>
        <p:spPr>
          <a:xfrm>
            <a:off x="3343929" y="4929116"/>
            <a:ext cx="1372247" cy="1390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SOLUCIONES DE FRONT OFFICE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="" xmlns:a16="http://schemas.microsoft.com/office/drawing/2014/main" id="{4F1DE8C2-1C0E-4A87-BAE6-B2E000446E59}"/>
              </a:ext>
            </a:extLst>
          </p:cNvPr>
          <p:cNvSpPr/>
          <p:nvPr/>
        </p:nvSpPr>
        <p:spPr>
          <a:xfrm>
            <a:off x="4771096" y="4930763"/>
            <a:ext cx="1380161" cy="1390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ADMINISTRACIÓN DE PÓLIZAS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4959A3DB-110D-4AE5-8EBD-9BBAAF54989D}"/>
              </a:ext>
            </a:extLst>
          </p:cNvPr>
          <p:cNvSpPr/>
          <p:nvPr/>
        </p:nvSpPr>
        <p:spPr>
          <a:xfrm>
            <a:off x="6198203" y="4929116"/>
            <a:ext cx="1372247" cy="1390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MANEJO DE SINIESTROS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3C72832C-1B32-48C6-8B7F-24F7583EE18E}"/>
              </a:ext>
            </a:extLst>
          </p:cNvPr>
          <p:cNvSpPr/>
          <p:nvPr/>
        </p:nvSpPr>
        <p:spPr>
          <a:xfrm>
            <a:off x="7611422" y="4929116"/>
            <a:ext cx="1372247" cy="1390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DATOS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="" xmlns:a16="http://schemas.microsoft.com/office/drawing/2014/main" id="{E770B314-2AB1-45AE-8461-12E138D5C8DC}"/>
              </a:ext>
            </a:extLst>
          </p:cNvPr>
          <p:cNvSpPr/>
          <p:nvPr/>
        </p:nvSpPr>
        <p:spPr>
          <a:xfrm>
            <a:off x="9052477" y="4923430"/>
            <a:ext cx="1389208" cy="13979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ESPECIALISTAS EN TECNOLOGÍA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="" xmlns:a16="http://schemas.microsoft.com/office/drawing/2014/main" id="{4AD2EC0C-022C-4161-9F75-0698249E73D7}"/>
              </a:ext>
            </a:extLst>
          </p:cNvPr>
          <p:cNvSpPr/>
          <p:nvPr/>
        </p:nvSpPr>
        <p:spPr>
          <a:xfrm>
            <a:off x="4772012" y="2698471"/>
            <a:ext cx="1370717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A98787CC-447C-484A-99EC-78EB49B108D9}"/>
              </a:ext>
            </a:extLst>
          </p:cNvPr>
          <p:cNvSpPr/>
          <p:nvPr/>
        </p:nvSpPr>
        <p:spPr>
          <a:xfrm>
            <a:off x="1921279" y="4437971"/>
            <a:ext cx="1377796" cy="4380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845053" y="4502224"/>
            <a:ext cx="15077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</a:rPr>
              <a:t>DISTRIBUIDORES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1903283" y="5834900"/>
            <a:ext cx="1412552" cy="471761"/>
            <a:chOff x="474224" y="3969170"/>
            <a:chExt cx="1411070" cy="353330"/>
          </a:xfrm>
        </p:grpSpPr>
        <p:sp>
          <p:nvSpPr>
            <p:cNvPr id="73" name="Rectángulo 72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08483" y="3969170"/>
              <a:ext cx="1365865" cy="353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74224" y="4031183"/>
              <a:ext cx="1411070" cy="230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FACILITADORES</a:t>
              </a:r>
            </a:p>
          </p:txBody>
        </p:sp>
      </p:grpSp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4" y="4922930"/>
            <a:ext cx="1375043" cy="98009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22847"/>
          <a:stretch/>
        </p:blipFill>
        <p:spPr>
          <a:xfrm>
            <a:off x="1912660" y="2698018"/>
            <a:ext cx="1394611" cy="1756383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3480233" y="3298678"/>
            <a:ext cx="1084292" cy="754452"/>
            <a:chOff x="1467174" y="2474008"/>
            <a:chExt cx="813219" cy="565839"/>
          </a:xfrm>
        </p:grpSpPr>
        <p:pic>
          <p:nvPicPr>
            <p:cNvPr id="77" name="Picture 2" descr="Resultado de imagen para asegurar 3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174" y="2474008"/>
              <a:ext cx="781972" cy="29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Imagen 77"/>
            <p:cNvPicPr>
              <a:picLocks noChangeAspect="1"/>
            </p:cNvPicPr>
            <p:nvPr/>
          </p:nvPicPr>
          <p:blipFill rotWithShape="1">
            <a:blip r:embed="rId7"/>
            <a:srcRect l="5910" t="35778" r="1744" b="35778"/>
            <a:stretch/>
          </p:blipFill>
          <p:spPr>
            <a:xfrm>
              <a:off x="1520353" y="2805737"/>
              <a:ext cx="760040" cy="23411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4868190" y="2775343"/>
            <a:ext cx="1230839" cy="2007535"/>
            <a:chOff x="2508142" y="2081507"/>
            <a:chExt cx="923129" cy="1505651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8"/>
            <a:srcRect t="28142" b="32513"/>
            <a:stretch/>
          </p:blipFill>
          <p:spPr>
            <a:xfrm>
              <a:off x="2523296" y="2081507"/>
              <a:ext cx="683519" cy="178958"/>
            </a:xfrm>
            <a:prstGeom prst="rect">
              <a:avLst/>
            </a:prstGeom>
          </p:spPr>
        </p:pic>
        <p:pic>
          <p:nvPicPr>
            <p:cNvPr id="80" name="Picture 12" descr="Resultado de imagen para fraveg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587" y="2787245"/>
              <a:ext cx="619138" cy="25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Resultado de imagen para garbarino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43" b="33633"/>
            <a:stretch/>
          </p:blipFill>
          <p:spPr bwMode="auto">
            <a:xfrm>
              <a:off x="2780046" y="2355353"/>
              <a:ext cx="559778" cy="8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6" descr="Imagen relacionad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81" b="38402"/>
            <a:stretch/>
          </p:blipFill>
          <p:spPr bwMode="auto">
            <a:xfrm>
              <a:off x="2885877" y="3378727"/>
              <a:ext cx="545394" cy="20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Imagen 8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8142" y="2547463"/>
              <a:ext cx="559146" cy="218052"/>
            </a:xfrm>
            <a:prstGeom prst="rect">
              <a:avLst/>
            </a:prstGeom>
          </p:spPr>
        </p:pic>
        <p:pic>
          <p:nvPicPr>
            <p:cNvPr id="85" name="Picture 10" descr="Resultado de imagen para cencosud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5" t="21579" r="29947" b="21652"/>
            <a:stretch/>
          </p:blipFill>
          <p:spPr bwMode="auto">
            <a:xfrm>
              <a:off x="2523752" y="3057672"/>
              <a:ext cx="484521" cy="27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26" descr="Resultado de imagen para sou compa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53" y="4610649"/>
            <a:ext cx="349192" cy="2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8" descr="Resultado de imagen para asegura tu viaj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32" y="3083843"/>
            <a:ext cx="620264" cy="2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0" descr="Resultado de imagen para cuanto pagas segur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23" y="4481309"/>
            <a:ext cx="671668" cy="2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Resultado de imagen para viaje-seguro.com.ar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9" b="36691"/>
          <a:stretch/>
        </p:blipFill>
        <p:spPr bwMode="auto">
          <a:xfrm>
            <a:off x="6338907" y="3881143"/>
            <a:ext cx="840943" cy="2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n relacionada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-12396" r="3414" b="5524"/>
          <a:stretch/>
        </p:blipFill>
        <p:spPr bwMode="auto">
          <a:xfrm>
            <a:off x="6411243" y="4142283"/>
            <a:ext cx="1030479" cy="1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sultado de imagen para asegurus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0" b="29476"/>
          <a:stretch/>
        </p:blipFill>
        <p:spPr bwMode="auto">
          <a:xfrm>
            <a:off x="6756990" y="3591537"/>
            <a:ext cx="675103" cy="2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Resultado de imagen para tu segurodeviaje.com logo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66" y="3306865"/>
            <a:ext cx="620701" cy="2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4" t="-19920" r="-1130" b="26085"/>
          <a:stretch/>
        </p:blipFill>
        <p:spPr>
          <a:xfrm>
            <a:off x="8337541" y="3611553"/>
            <a:ext cx="594819" cy="247081"/>
          </a:xfrm>
          <a:prstGeom prst="rect">
            <a:avLst/>
          </a:prstGeom>
        </p:spPr>
      </p:pic>
      <p:pic>
        <p:nvPicPr>
          <p:cNvPr id="94" name="Picture 40" descr="Resultado de imagen para smart broker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t="32011" r="21799" b="30400"/>
          <a:stretch/>
        </p:blipFill>
        <p:spPr bwMode="auto">
          <a:xfrm>
            <a:off x="7682970" y="4103605"/>
            <a:ext cx="654572" cy="2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73181" y="2819044"/>
            <a:ext cx="456073" cy="214787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="" xmlns:a16="http://schemas.microsoft.com/office/drawing/2014/main" id="{A7781E1F-90B2-4074-87C3-23121F344D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87055" y="4381227"/>
            <a:ext cx="681880" cy="178659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407" y="4066274"/>
            <a:ext cx="564935" cy="168663"/>
          </a:xfrm>
          <a:prstGeom prst="rect">
            <a:avLst/>
          </a:prstGeom>
        </p:spPr>
      </p:pic>
      <p:pic>
        <p:nvPicPr>
          <p:cNvPr id="98" name="Picture 52" descr="Imagen relacionad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97" y="3606937"/>
            <a:ext cx="600108" cy="1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Imagen 98"/>
          <p:cNvPicPr>
            <a:picLocks noChangeAspect="1"/>
          </p:cNvPicPr>
          <p:nvPr/>
        </p:nvPicPr>
        <p:blipFill rotWithShape="1">
          <a:blip r:embed="rId27"/>
          <a:srcRect t="35452" b="28992"/>
          <a:stretch/>
        </p:blipFill>
        <p:spPr>
          <a:xfrm>
            <a:off x="8340613" y="4626640"/>
            <a:ext cx="537305" cy="191041"/>
          </a:xfrm>
          <a:prstGeom prst="rect">
            <a:avLst/>
          </a:prstGeom>
        </p:spPr>
      </p:pic>
      <p:pic>
        <p:nvPicPr>
          <p:cNvPr id="100" name="Picture 18" descr="Resultado de imagen para asegura bie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35" y="3350222"/>
            <a:ext cx="619440" cy="1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6608" r="9571" b="9486"/>
          <a:stretch/>
        </p:blipFill>
        <p:spPr>
          <a:xfrm>
            <a:off x="7684698" y="2743987"/>
            <a:ext cx="742607" cy="264327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16" y="3064211"/>
            <a:ext cx="682296" cy="136336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88" y="3140514"/>
            <a:ext cx="768321" cy="240212"/>
          </a:xfrm>
          <a:prstGeom prst="rect">
            <a:avLst/>
          </a:prstGeom>
        </p:spPr>
      </p:pic>
      <p:pic>
        <p:nvPicPr>
          <p:cNvPr id="104" name="Picture 6" descr="La imagen puede contener: texto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8183" r="19174" b="71250"/>
          <a:stretch/>
        </p:blipFill>
        <p:spPr bwMode="auto">
          <a:xfrm>
            <a:off x="7711397" y="4602925"/>
            <a:ext cx="547865" cy="2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Resultado de imagen para poolpo log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34" y="4293492"/>
            <a:ext cx="500493" cy="2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Imagen 105"/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10" y="3801117"/>
            <a:ext cx="836332" cy="25285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9330799" y="3150866"/>
            <a:ext cx="813972" cy="1065223"/>
            <a:chOff x="5855099" y="2363149"/>
            <a:chExt cx="610479" cy="798917"/>
          </a:xfrm>
        </p:grpSpPr>
        <p:pic>
          <p:nvPicPr>
            <p:cNvPr id="107" name="Picture 54" descr="Resultado de imagen para SNAP CAR LOGO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83" y="2363149"/>
              <a:ext cx="591089" cy="22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Imagen 107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855099" y="3017409"/>
              <a:ext cx="610479" cy="144657"/>
            </a:xfrm>
            <a:prstGeom prst="rect">
              <a:avLst/>
            </a:prstGeom>
          </p:spPr>
        </p:pic>
        <p:pic>
          <p:nvPicPr>
            <p:cNvPr id="109" name="Imagen 108"/>
            <p:cNvPicPr>
              <a:picLocks noChangeAspect="1"/>
            </p:cNvPicPr>
            <p:nvPr/>
          </p:nvPicPr>
          <p:blipFill rotWithShape="1">
            <a:blip r:embed="rId37"/>
            <a:srcRect l="14374" t="25757" r="13959" b="35910"/>
            <a:stretch/>
          </p:blipFill>
          <p:spPr>
            <a:xfrm>
              <a:off x="5873489" y="2714019"/>
              <a:ext cx="538385" cy="143987"/>
            </a:xfrm>
            <a:prstGeom prst="rect">
              <a:avLst/>
            </a:prstGeom>
          </p:spPr>
        </p:pic>
      </p:grpSp>
      <p:sp>
        <p:nvSpPr>
          <p:cNvPr id="110" name="Rectángulo 109">
            <a:extLst>
              <a:ext uri="{FF2B5EF4-FFF2-40B4-BE49-F238E27FC236}">
                <a16:creationId xmlns="" xmlns:a16="http://schemas.microsoft.com/office/drawing/2014/main" id="{B3FC31A4-0F1E-4626-A44E-E48DD682341B}"/>
              </a:ext>
            </a:extLst>
          </p:cNvPr>
          <p:cNvSpPr/>
          <p:nvPr/>
        </p:nvSpPr>
        <p:spPr>
          <a:xfrm>
            <a:off x="3347995" y="1268553"/>
            <a:ext cx="1372247" cy="1377593"/>
          </a:xfrm>
          <a:prstGeom prst="rect">
            <a:avLst/>
          </a:prstGeom>
          <a:noFill/>
          <a:ln>
            <a:solidFill>
              <a:srgbClr val="89878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AR" sz="1100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="" xmlns:a16="http://schemas.microsoft.com/office/drawing/2014/main" id="{8C501F6F-B3FE-4005-85D1-E2E5E5033349}"/>
              </a:ext>
            </a:extLst>
          </p:cNvPr>
          <p:cNvSpPr/>
          <p:nvPr/>
        </p:nvSpPr>
        <p:spPr>
          <a:xfrm>
            <a:off x="4779010" y="1283218"/>
            <a:ext cx="1372247" cy="136421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P2P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="" xmlns:a16="http://schemas.microsoft.com/office/drawing/2014/main" id="{596158F7-5336-454A-A201-4C89D9E4BAE9}"/>
              </a:ext>
            </a:extLst>
          </p:cNvPr>
          <p:cNvSpPr/>
          <p:nvPr/>
        </p:nvSpPr>
        <p:spPr>
          <a:xfrm>
            <a:off x="6200454" y="1272350"/>
            <a:ext cx="1372247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MICRO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="" xmlns:a16="http://schemas.microsoft.com/office/drawing/2014/main" id="{6633BA6A-D0E7-4B40-AED8-505010E083EB}"/>
              </a:ext>
            </a:extLst>
          </p:cNvPr>
          <p:cNvSpPr/>
          <p:nvPr/>
        </p:nvSpPr>
        <p:spPr>
          <a:xfrm>
            <a:off x="7614361" y="1269084"/>
            <a:ext cx="1372247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ON DEMAND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="" xmlns:a16="http://schemas.microsoft.com/office/drawing/2014/main" id="{0EB2C801-322B-4280-9A41-569510BB2665}"/>
              </a:ext>
            </a:extLst>
          </p:cNvPr>
          <p:cNvSpPr/>
          <p:nvPr/>
        </p:nvSpPr>
        <p:spPr>
          <a:xfrm>
            <a:off x="9045128" y="1269084"/>
            <a:ext cx="1389208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BASADAS EN USO</a:t>
            </a:r>
          </a:p>
        </p:txBody>
      </p:sp>
      <p:cxnSp>
        <p:nvCxnSpPr>
          <p:cNvPr id="116" name="Conector recto 115"/>
          <p:cNvCxnSpPr/>
          <p:nvPr/>
        </p:nvCxnSpPr>
        <p:spPr>
          <a:xfrm flipH="1">
            <a:off x="3343177" y="2304105"/>
            <a:ext cx="1372247" cy="0"/>
          </a:xfrm>
          <a:prstGeom prst="line">
            <a:avLst/>
          </a:prstGeom>
          <a:ln w="9525">
            <a:solidFill>
              <a:srgbClr val="89878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>
            <a:extLst>
              <a:ext uri="{FF2B5EF4-FFF2-40B4-BE49-F238E27FC236}">
                <a16:creationId xmlns="" xmlns:a16="http://schemas.microsoft.com/office/drawing/2014/main" id="{A98787CC-447C-484A-99EC-78EB49B108D9}"/>
              </a:ext>
            </a:extLst>
          </p:cNvPr>
          <p:cNvSpPr/>
          <p:nvPr/>
        </p:nvSpPr>
        <p:spPr>
          <a:xfrm>
            <a:off x="1924552" y="2290202"/>
            <a:ext cx="1377797" cy="35722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endParaRPr lang="es-AR" sz="1067" b="1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1853950" y="2304409"/>
            <a:ext cx="15113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</a:rPr>
              <a:t>ASEGURADORAS</a:t>
            </a:r>
          </a:p>
        </p:txBody>
      </p:sp>
      <p:sp>
        <p:nvSpPr>
          <p:cNvPr id="2" name="AutoShape 2" descr="SegurLine"/>
          <p:cNvSpPr>
            <a:spLocks noChangeAspect="1" noChangeArrowheads="1"/>
          </p:cNvSpPr>
          <p:nvPr/>
        </p:nvSpPr>
        <p:spPr bwMode="auto">
          <a:xfrm>
            <a:off x="1731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rcRect l="1111" t="14427" r="77778" b="73715"/>
          <a:stretch/>
        </p:blipFill>
        <p:spPr>
          <a:xfrm>
            <a:off x="6202771" y="2758754"/>
            <a:ext cx="1144208" cy="361329"/>
          </a:xfrm>
          <a:prstGeom prst="rect">
            <a:avLst/>
          </a:prstGeom>
        </p:spPr>
      </p:pic>
      <p:pic>
        <p:nvPicPr>
          <p:cNvPr id="152" name="Imagen 15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25355"/>
          <a:stretch/>
        </p:blipFill>
        <p:spPr>
          <a:xfrm>
            <a:off x="1914793" y="1268553"/>
            <a:ext cx="1394972" cy="10317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58" y="1302284"/>
            <a:ext cx="1166625" cy="945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68" y="2292923"/>
            <a:ext cx="1107597" cy="330741"/>
          </a:xfrm>
          <a:prstGeom prst="rect">
            <a:avLst/>
          </a:prstGeom>
        </p:spPr>
      </p:pic>
      <p:cxnSp>
        <p:nvCxnSpPr>
          <p:cNvPr id="119" name="Conector recto de flecha 118"/>
          <p:cNvCxnSpPr/>
          <p:nvPr/>
        </p:nvCxnSpPr>
        <p:spPr>
          <a:xfrm flipH="1">
            <a:off x="3680042" y="1125028"/>
            <a:ext cx="2827116" cy="490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 flipV="1">
            <a:off x="6540800" y="1125029"/>
            <a:ext cx="3627443" cy="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uadroTexto 120">
            <a:extLst>
              <a:ext uri="{FF2B5EF4-FFF2-40B4-BE49-F238E27FC236}">
                <a16:creationId xmlns="" xmlns:a16="http://schemas.microsoft.com/office/drawing/2014/main" id="{0AA32446-7240-4B24-8DB3-11E5E73BEBE7}"/>
              </a:ext>
            </a:extLst>
          </p:cNvPr>
          <p:cNvSpPr txBox="1"/>
          <p:nvPr/>
        </p:nvSpPr>
        <p:spPr>
          <a:xfrm>
            <a:off x="4066098" y="787400"/>
            <a:ext cx="2107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MEJORADORES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="" xmlns:a16="http://schemas.microsoft.com/office/drawing/2014/main" id="{BE5F8DB9-7465-40D0-8DE1-F04053A72DBE}"/>
              </a:ext>
            </a:extLst>
          </p:cNvPr>
          <p:cNvSpPr txBox="1"/>
          <p:nvPr/>
        </p:nvSpPr>
        <p:spPr>
          <a:xfrm>
            <a:off x="7895593" y="813644"/>
            <a:ext cx="194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DISRUPTIVOS</a:t>
            </a:r>
          </a:p>
        </p:txBody>
      </p:sp>
    </p:spTree>
    <p:extLst>
      <p:ext uri="{BB962C8B-B14F-4D97-AF65-F5344CB8AC3E}">
        <p14:creationId xmlns:p14="http://schemas.microsoft.com/office/powerpoint/2010/main" val="13520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E85B507-CC93-47C1-BD99-2D540A0C3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0" y="0"/>
            <a:ext cx="9139940" cy="6858000"/>
          </a:xfrm>
          <a:prstGeom prst="rect">
            <a:avLst/>
          </a:prstGeom>
        </p:spPr>
      </p:pic>
      <p:cxnSp>
        <p:nvCxnSpPr>
          <p:cNvPr id="55" name="Conector recto de flecha 54"/>
          <p:cNvCxnSpPr/>
          <p:nvPr/>
        </p:nvCxnSpPr>
        <p:spPr>
          <a:xfrm flipV="1">
            <a:off x="1853949" y="1574293"/>
            <a:ext cx="0" cy="4801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 rot="16200000">
            <a:off x="801013" y="3828548"/>
            <a:ext cx="188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Ubicación en la Cadena</a:t>
            </a:r>
          </a:p>
        </p:txBody>
      </p:sp>
      <p:cxnSp>
        <p:nvCxnSpPr>
          <p:cNvPr id="61" name="Conector recto de flecha 60"/>
          <p:cNvCxnSpPr/>
          <p:nvPr/>
        </p:nvCxnSpPr>
        <p:spPr>
          <a:xfrm flipV="1">
            <a:off x="1845052" y="6382465"/>
            <a:ext cx="8670549" cy="1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5542444" y="6375401"/>
            <a:ext cx="1598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Nivel de Disrupción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B57F9ECF-67CF-4E51-8D1E-67D0D6926F02}"/>
              </a:ext>
            </a:extLst>
          </p:cNvPr>
          <p:cNvSpPr/>
          <p:nvPr/>
        </p:nvSpPr>
        <p:spPr>
          <a:xfrm>
            <a:off x="6203757" y="2702935"/>
            <a:ext cx="1366673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9E87BD86-BFBF-4397-B659-10CE4699BA3A}"/>
              </a:ext>
            </a:extLst>
          </p:cNvPr>
          <p:cNvSpPr/>
          <p:nvPr/>
        </p:nvSpPr>
        <p:spPr>
          <a:xfrm>
            <a:off x="7622297" y="2703879"/>
            <a:ext cx="1372247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F64F9F28-BE57-4940-8DD6-7AED6F537DE2}"/>
              </a:ext>
            </a:extLst>
          </p:cNvPr>
          <p:cNvSpPr/>
          <p:nvPr/>
        </p:nvSpPr>
        <p:spPr>
          <a:xfrm>
            <a:off x="9051011" y="2696711"/>
            <a:ext cx="1382123" cy="2200615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C15F7237-370F-4322-84EE-9E619A7B9422}"/>
              </a:ext>
            </a:extLst>
          </p:cNvPr>
          <p:cNvSpPr/>
          <p:nvPr/>
        </p:nvSpPr>
        <p:spPr>
          <a:xfrm>
            <a:off x="3355507" y="2700021"/>
            <a:ext cx="1359916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1058E1BD-3614-4A05-ADE4-19AA3E15C129}"/>
              </a:ext>
            </a:extLst>
          </p:cNvPr>
          <p:cNvSpPr/>
          <p:nvPr/>
        </p:nvSpPr>
        <p:spPr>
          <a:xfrm>
            <a:off x="3343929" y="4929116"/>
            <a:ext cx="1372247" cy="1390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SOLUCIONES DE FRONT OFFICE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="" xmlns:a16="http://schemas.microsoft.com/office/drawing/2014/main" id="{4F1DE8C2-1C0E-4A87-BAE6-B2E000446E59}"/>
              </a:ext>
            </a:extLst>
          </p:cNvPr>
          <p:cNvSpPr/>
          <p:nvPr/>
        </p:nvSpPr>
        <p:spPr>
          <a:xfrm>
            <a:off x="4771096" y="4930763"/>
            <a:ext cx="1380161" cy="1390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4959A3DB-110D-4AE5-8EBD-9BBAAF54989D}"/>
              </a:ext>
            </a:extLst>
          </p:cNvPr>
          <p:cNvSpPr/>
          <p:nvPr/>
        </p:nvSpPr>
        <p:spPr>
          <a:xfrm>
            <a:off x="6198203" y="4929116"/>
            <a:ext cx="1372247" cy="1390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3C72832C-1B32-48C6-8B7F-24F7583EE18E}"/>
              </a:ext>
            </a:extLst>
          </p:cNvPr>
          <p:cNvSpPr/>
          <p:nvPr/>
        </p:nvSpPr>
        <p:spPr>
          <a:xfrm>
            <a:off x="7611422" y="4929116"/>
            <a:ext cx="1372247" cy="1390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="" xmlns:a16="http://schemas.microsoft.com/office/drawing/2014/main" id="{E770B314-2AB1-45AE-8461-12E138D5C8DC}"/>
              </a:ext>
            </a:extLst>
          </p:cNvPr>
          <p:cNvSpPr/>
          <p:nvPr/>
        </p:nvSpPr>
        <p:spPr>
          <a:xfrm>
            <a:off x="9052477" y="4923430"/>
            <a:ext cx="1389208" cy="1397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="" xmlns:a16="http://schemas.microsoft.com/office/drawing/2014/main" id="{4AD2EC0C-022C-4161-9F75-0698249E73D7}"/>
              </a:ext>
            </a:extLst>
          </p:cNvPr>
          <p:cNvSpPr/>
          <p:nvPr/>
        </p:nvSpPr>
        <p:spPr>
          <a:xfrm>
            <a:off x="4772012" y="2698471"/>
            <a:ext cx="1370717" cy="219447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endParaRPr lang="es-AR" sz="1100" b="1" dirty="0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A98787CC-447C-484A-99EC-78EB49B108D9}"/>
              </a:ext>
            </a:extLst>
          </p:cNvPr>
          <p:cNvSpPr/>
          <p:nvPr/>
        </p:nvSpPr>
        <p:spPr>
          <a:xfrm>
            <a:off x="1921279" y="4437971"/>
            <a:ext cx="1377796" cy="4380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67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845053" y="4502224"/>
            <a:ext cx="15077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</a:rPr>
              <a:t>DISTRIBUIDORES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1903283" y="5834900"/>
            <a:ext cx="1412552" cy="471761"/>
            <a:chOff x="474224" y="3969170"/>
            <a:chExt cx="1411070" cy="353330"/>
          </a:xfrm>
        </p:grpSpPr>
        <p:sp>
          <p:nvSpPr>
            <p:cNvPr id="73" name="Rectángulo 72">
              <a:extLst>
                <a:ext uri="{FF2B5EF4-FFF2-40B4-BE49-F238E27FC236}">
                  <a16:creationId xmlns="" xmlns:a16="http://schemas.microsoft.com/office/drawing/2014/main" id="{A98787CC-447C-484A-99EC-78EB49B108D9}"/>
                </a:ext>
              </a:extLst>
            </p:cNvPr>
            <p:cNvSpPr/>
            <p:nvPr/>
          </p:nvSpPr>
          <p:spPr>
            <a:xfrm>
              <a:off x="508483" y="3969170"/>
              <a:ext cx="1365865" cy="353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1">
                <a:solidFill>
                  <a:prstClr val="white"/>
                </a:solidFill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74224" y="4031183"/>
              <a:ext cx="1411070" cy="230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FACILITADORES</a:t>
              </a:r>
            </a:p>
          </p:txBody>
        </p:sp>
      </p:grpSp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4" y="4922930"/>
            <a:ext cx="1375043" cy="98009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22847"/>
          <a:stretch/>
        </p:blipFill>
        <p:spPr>
          <a:xfrm>
            <a:off x="1912660" y="2698018"/>
            <a:ext cx="1394611" cy="1756383"/>
          </a:xfrm>
          <a:prstGeom prst="rect">
            <a:avLst/>
          </a:prstGeom>
        </p:spPr>
      </p:pic>
      <p:sp>
        <p:nvSpPr>
          <p:cNvPr id="110" name="Rectángulo 109">
            <a:extLst>
              <a:ext uri="{FF2B5EF4-FFF2-40B4-BE49-F238E27FC236}">
                <a16:creationId xmlns="" xmlns:a16="http://schemas.microsoft.com/office/drawing/2014/main" id="{B3FC31A4-0F1E-4626-A44E-E48DD682341B}"/>
              </a:ext>
            </a:extLst>
          </p:cNvPr>
          <p:cNvSpPr/>
          <p:nvPr/>
        </p:nvSpPr>
        <p:spPr>
          <a:xfrm>
            <a:off x="3347995" y="1268553"/>
            <a:ext cx="1372247" cy="1377593"/>
          </a:xfrm>
          <a:prstGeom prst="rect">
            <a:avLst/>
          </a:prstGeom>
          <a:noFill/>
          <a:ln>
            <a:solidFill>
              <a:srgbClr val="89878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AR" sz="1100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="" xmlns:a16="http://schemas.microsoft.com/office/drawing/2014/main" id="{8C501F6F-B3FE-4005-85D1-E2E5E5033349}"/>
              </a:ext>
            </a:extLst>
          </p:cNvPr>
          <p:cNvSpPr/>
          <p:nvPr/>
        </p:nvSpPr>
        <p:spPr>
          <a:xfrm>
            <a:off x="4779010" y="1283218"/>
            <a:ext cx="1372247" cy="136421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P2P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="" xmlns:a16="http://schemas.microsoft.com/office/drawing/2014/main" id="{596158F7-5336-454A-A201-4C89D9E4BAE9}"/>
              </a:ext>
            </a:extLst>
          </p:cNvPr>
          <p:cNvSpPr/>
          <p:nvPr/>
        </p:nvSpPr>
        <p:spPr>
          <a:xfrm>
            <a:off x="6200454" y="1272350"/>
            <a:ext cx="1372247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MICRO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="" xmlns:a16="http://schemas.microsoft.com/office/drawing/2014/main" id="{6633BA6A-D0E7-4B40-AED8-505010E083EB}"/>
              </a:ext>
            </a:extLst>
          </p:cNvPr>
          <p:cNvSpPr/>
          <p:nvPr/>
        </p:nvSpPr>
        <p:spPr>
          <a:xfrm>
            <a:off x="7614361" y="1269084"/>
            <a:ext cx="1372247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ON DEMAND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="" xmlns:a16="http://schemas.microsoft.com/office/drawing/2014/main" id="{0EB2C801-322B-4280-9A41-569510BB2665}"/>
              </a:ext>
            </a:extLst>
          </p:cNvPr>
          <p:cNvSpPr/>
          <p:nvPr/>
        </p:nvSpPr>
        <p:spPr>
          <a:xfrm>
            <a:off x="9045128" y="1269084"/>
            <a:ext cx="1389208" cy="136655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es-AR" sz="1067" b="1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BASADAS EN USO</a:t>
            </a:r>
          </a:p>
        </p:txBody>
      </p:sp>
      <p:cxnSp>
        <p:nvCxnSpPr>
          <p:cNvPr id="116" name="Conector recto 115"/>
          <p:cNvCxnSpPr/>
          <p:nvPr/>
        </p:nvCxnSpPr>
        <p:spPr>
          <a:xfrm flipH="1">
            <a:off x="3343177" y="2304105"/>
            <a:ext cx="1372247" cy="0"/>
          </a:xfrm>
          <a:prstGeom prst="line">
            <a:avLst/>
          </a:prstGeom>
          <a:ln w="9525">
            <a:solidFill>
              <a:srgbClr val="89878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>
            <a:extLst>
              <a:ext uri="{FF2B5EF4-FFF2-40B4-BE49-F238E27FC236}">
                <a16:creationId xmlns="" xmlns:a16="http://schemas.microsoft.com/office/drawing/2014/main" id="{A98787CC-447C-484A-99EC-78EB49B108D9}"/>
              </a:ext>
            </a:extLst>
          </p:cNvPr>
          <p:cNvSpPr/>
          <p:nvPr/>
        </p:nvSpPr>
        <p:spPr>
          <a:xfrm>
            <a:off x="1924552" y="2290202"/>
            <a:ext cx="1377797" cy="35722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endParaRPr lang="es-AR" sz="1067" b="1">
              <a:solidFill>
                <a:schemeClr val="bg1"/>
              </a:solidFill>
              <a:latin typeface="Calibri "/>
              <a:ea typeface="Verdana" panose="020B0604030504040204" pitchFamily="34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1853950" y="2304409"/>
            <a:ext cx="15113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</a:rPr>
              <a:t>ASEGURADORAS</a:t>
            </a:r>
          </a:p>
        </p:txBody>
      </p:sp>
      <p:sp>
        <p:nvSpPr>
          <p:cNvPr id="2" name="AutoShape 2" descr="SegurLine"/>
          <p:cNvSpPr>
            <a:spLocks noChangeAspect="1" noChangeArrowheads="1"/>
          </p:cNvSpPr>
          <p:nvPr/>
        </p:nvSpPr>
        <p:spPr bwMode="auto">
          <a:xfrm>
            <a:off x="1731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pic>
        <p:nvPicPr>
          <p:cNvPr id="152" name="Imagen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25355"/>
          <a:stretch/>
        </p:blipFill>
        <p:spPr>
          <a:xfrm>
            <a:off x="1914793" y="1268553"/>
            <a:ext cx="1394972" cy="10317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58" y="1302284"/>
            <a:ext cx="1166625" cy="945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68" y="2292923"/>
            <a:ext cx="1107597" cy="3307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32" y="3445115"/>
            <a:ext cx="1072187" cy="686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96" y="2817021"/>
            <a:ext cx="1235563" cy="20077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9" y="2751805"/>
            <a:ext cx="1276207" cy="20728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33" y="2751803"/>
            <a:ext cx="1341236" cy="20728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85" y="3240904"/>
            <a:ext cx="971952" cy="979205"/>
          </a:xfrm>
          <a:prstGeom prst="rect">
            <a:avLst/>
          </a:prstGeom>
        </p:spPr>
      </p:pic>
      <p:pic>
        <p:nvPicPr>
          <p:cNvPr id="115" name="Picture 28" descr="Resultado de imagen para inworx">
            <a:extLst>
              <a:ext uri="{FF2B5EF4-FFF2-40B4-BE49-F238E27FC236}">
                <a16:creationId xmlns="" xmlns:a16="http://schemas.microsoft.com/office/drawing/2014/main" id="{531DB76C-7098-4CEF-83F3-E6D92E18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72" y="5763344"/>
            <a:ext cx="800025" cy="5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0" descr="Resultado de imagen para ultu">
            <a:extLst>
              <a:ext uri="{FF2B5EF4-FFF2-40B4-BE49-F238E27FC236}">
                <a16:creationId xmlns="" xmlns:a16="http://schemas.microsoft.com/office/drawing/2014/main" id="{4669810C-431C-4905-A625-34327052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23" y="5428033"/>
            <a:ext cx="951015" cy="4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2" descr="Wokan">
            <a:extLst>
              <a:ext uri="{FF2B5EF4-FFF2-40B4-BE49-F238E27FC236}">
                <a16:creationId xmlns="" xmlns:a16="http://schemas.microsoft.com/office/drawing/2014/main" id="{E0798D0C-549C-4E9B-91E5-C28CEBB4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1" y="5041470"/>
            <a:ext cx="951019" cy="2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Imagen 118">
            <a:extLst>
              <a:ext uri="{FF2B5EF4-FFF2-40B4-BE49-F238E27FC236}">
                <a16:creationId xmlns="" xmlns:a16="http://schemas.microsoft.com/office/drawing/2014/main" id="{A33EC33D-70C1-4FEC-9B29-93DCE1411C0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5" y="5068235"/>
            <a:ext cx="1289752" cy="190623"/>
          </a:xfrm>
          <a:prstGeom prst="rect">
            <a:avLst/>
          </a:prstGeom>
        </p:spPr>
      </p:pic>
      <p:pic>
        <p:nvPicPr>
          <p:cNvPr id="120" name="Picture 12" descr="Resultado de imagen para logo iupik">
            <a:extLst>
              <a:ext uri="{FF2B5EF4-FFF2-40B4-BE49-F238E27FC236}">
                <a16:creationId xmlns="" xmlns:a16="http://schemas.microsoft.com/office/drawing/2014/main" id="{18CC8F9B-E423-4452-ACE7-9C54F2F0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4" y="5360322"/>
            <a:ext cx="1081339" cy="4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n 120">
            <a:extLst>
              <a:ext uri="{FF2B5EF4-FFF2-40B4-BE49-F238E27FC236}">
                <a16:creationId xmlns="" xmlns:a16="http://schemas.microsoft.com/office/drawing/2014/main" id="{85E91263-8341-4622-AB2E-7D803D33C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77304" y="5903837"/>
            <a:ext cx="1009539" cy="313307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="" xmlns:a16="http://schemas.microsoft.com/office/drawing/2014/main" id="{0E8EDA58-16BD-41F0-BD00-F810CBB0150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0040" y="5007585"/>
            <a:ext cx="594672" cy="586175"/>
          </a:xfrm>
          <a:prstGeom prst="rect">
            <a:avLst/>
          </a:prstGeom>
        </p:spPr>
      </p:pic>
      <p:pic>
        <p:nvPicPr>
          <p:cNvPr id="125" name="Picture 8" descr="Resultado de imagen para insurplay logo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5" y="5610849"/>
            <a:ext cx="644383" cy="6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" descr="WeHaus">
            <a:extLst>
              <a:ext uri="{FF2B5EF4-FFF2-40B4-BE49-F238E27FC236}">
                <a16:creationId xmlns="" xmlns:a16="http://schemas.microsoft.com/office/drawing/2014/main" id="{798D7B44-2281-41F5-B581-420BC895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688332"/>
            <a:ext cx="1155353" cy="1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8" descr="Nubihome">
            <a:extLst>
              <a:ext uri="{FF2B5EF4-FFF2-40B4-BE49-F238E27FC236}">
                <a16:creationId xmlns="" xmlns:a16="http://schemas.microsoft.com/office/drawing/2014/main" id="{9354915F-164D-4444-A9A4-ECE11734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05" y="4993190"/>
            <a:ext cx="569033" cy="5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>
            <a:extLst>
              <a:ext uri="{FF2B5EF4-FFF2-40B4-BE49-F238E27FC236}">
                <a16:creationId xmlns="" xmlns:a16="http://schemas.microsoft.com/office/drawing/2014/main" id="{79F3D0F4-9250-4750-A482-98453320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950" y="5986963"/>
            <a:ext cx="1013457" cy="2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ector recto de flecha 59"/>
          <p:cNvCxnSpPr/>
          <p:nvPr/>
        </p:nvCxnSpPr>
        <p:spPr>
          <a:xfrm flipH="1">
            <a:off x="3680042" y="1125028"/>
            <a:ext cx="2827116" cy="490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6540800" y="1125029"/>
            <a:ext cx="3627443" cy="1"/>
          </a:xfrm>
          <a:prstGeom prst="straightConnector1">
            <a:avLst/>
          </a:prstGeom>
          <a:ln>
            <a:solidFill>
              <a:srgbClr val="0318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0AA32446-7240-4B24-8DB3-11E5E73BEBE7}"/>
              </a:ext>
            </a:extLst>
          </p:cNvPr>
          <p:cNvSpPr txBox="1"/>
          <p:nvPr/>
        </p:nvSpPr>
        <p:spPr>
          <a:xfrm>
            <a:off x="4066098" y="787400"/>
            <a:ext cx="2107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MEJORADORES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BE5F8DB9-7465-40D0-8DE1-F04053A72DBE}"/>
              </a:ext>
            </a:extLst>
          </p:cNvPr>
          <p:cNvSpPr txBox="1"/>
          <p:nvPr/>
        </p:nvSpPr>
        <p:spPr>
          <a:xfrm>
            <a:off x="7895593" y="813644"/>
            <a:ext cx="194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600" dirty="0">
                <a:solidFill>
                  <a:srgbClr val="031843"/>
                </a:solidFill>
              </a:rPr>
              <a:t>INNOV. DISRUPTIVOS</a:t>
            </a:r>
          </a:p>
        </p:txBody>
      </p:sp>
    </p:spTree>
    <p:extLst>
      <p:ext uri="{BB962C8B-B14F-4D97-AF65-F5344CB8AC3E}">
        <p14:creationId xmlns:p14="http://schemas.microsoft.com/office/powerpoint/2010/main" val="20484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ontaña&#10;&#10;Descripción generada automáticamente">
            <a:extLst>
              <a:ext uri="{FF2B5EF4-FFF2-40B4-BE49-F238E27FC236}">
                <a16:creationId xmlns="" xmlns:a16="http://schemas.microsoft.com/office/drawing/2014/main" id="{074CA322-E38A-4D17-A227-5AA4A60B2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1" y="0"/>
            <a:ext cx="9135879" cy="6858000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4BC02703-E9F4-452C-8943-496FC09D974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21403" y="1529859"/>
          <a:ext cx="8340197" cy="45362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1455">
                  <a:extLst>
                    <a:ext uri="{9D8B030D-6E8A-4147-A177-3AD203B41FA5}">
                      <a16:colId xmlns="" xmlns:a16="http://schemas.microsoft.com/office/drawing/2014/main" val="3376573124"/>
                    </a:ext>
                  </a:extLst>
                </a:gridCol>
                <a:gridCol w="2024527">
                  <a:extLst>
                    <a:ext uri="{9D8B030D-6E8A-4147-A177-3AD203B41FA5}">
                      <a16:colId xmlns="" xmlns:a16="http://schemas.microsoft.com/office/drawing/2014/main" val="2669536538"/>
                    </a:ext>
                  </a:extLst>
                </a:gridCol>
                <a:gridCol w="3314708">
                  <a:extLst>
                    <a:ext uri="{9D8B030D-6E8A-4147-A177-3AD203B41FA5}">
                      <a16:colId xmlns="" xmlns:a16="http://schemas.microsoft.com/office/drawing/2014/main" val="3640481271"/>
                    </a:ext>
                  </a:extLst>
                </a:gridCol>
                <a:gridCol w="2549508">
                  <a:extLst>
                    <a:ext uri="{9D8B030D-6E8A-4147-A177-3AD203B41FA5}">
                      <a16:colId xmlns="" xmlns:a16="http://schemas.microsoft.com/office/drawing/2014/main" val="1725343360"/>
                    </a:ext>
                  </a:extLst>
                </a:gridCol>
              </a:tblGrid>
              <a:tr h="462797">
                <a:tc>
                  <a:txBody>
                    <a:bodyPr/>
                    <a:lstStyle/>
                    <a:p>
                      <a:endParaRPr lang="es-AR" sz="13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Tipo de Insurtech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Oferta de productos/servicio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Ejemplo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927000242"/>
                  </a:ext>
                </a:extLst>
              </a:tr>
              <a:tr h="678181">
                <a:tc rowSpan="5">
                  <a:txBody>
                    <a:bodyPr/>
                    <a:lstStyle/>
                    <a:p>
                      <a:pPr algn="ctr"/>
                      <a:r>
                        <a:rPr lang="es-AR" sz="1900" b="1" dirty="0"/>
                        <a:t>Aseguradoras</a:t>
                      </a:r>
                    </a:p>
                  </a:txBody>
                  <a:tcPr marL="68580" marR="68580" marT="34291" marB="34291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b="1" dirty="0"/>
                        <a:t>ASEGURADORA DIGITAL</a:t>
                      </a:r>
                    </a:p>
                    <a:p>
                      <a:endParaRPr lang="es-AR" sz="1300" b="1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dirty="0"/>
                        <a:t>Asegurador tradicional que opera de forma digital o Mobile.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Nacional: Iunigo ofrece productos online y maneja online postventa y siniestros.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992356426"/>
                  </a:ext>
                </a:extLst>
              </a:tr>
              <a:tr h="8843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ASEGURADOR P2P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Es una red para compartir riesgo donde un grupo de individuos agrupa sus primas para afrontar riesgo y suelen beneficiarse de una Participación de Utilidades.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Ins</a:t>
                      </a:r>
                      <a:r>
                        <a:rPr lang="es-AR" sz="1300" dirty="0"/>
                        <a:t> Peer (Francia)</a:t>
                      </a:r>
                    </a:p>
                    <a:p>
                      <a:r>
                        <a:rPr lang="es-AR" sz="1300" dirty="0"/>
                        <a:t>Nacional: No hay.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441094874"/>
                  </a:ext>
                </a:extLst>
              </a:tr>
              <a:tr h="742092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MICRO ASEGURADOR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Ofrece </a:t>
                      </a:r>
                      <a:r>
                        <a:rPr lang="es-AR" sz="1300" dirty="0" err="1"/>
                        <a:t>microseguros</a:t>
                      </a:r>
                      <a:r>
                        <a:rPr lang="es-AR" sz="1300" dirty="0"/>
                        <a:t> vía mecanismos online.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BIMA ofrece vía </a:t>
                      </a:r>
                      <a:r>
                        <a:rPr lang="es-AR" sz="1300" dirty="0" err="1"/>
                        <a:t>smartphones</a:t>
                      </a:r>
                      <a:r>
                        <a:rPr lang="es-AR" sz="1300" dirty="0"/>
                        <a:t> seguros de Vida, AP Salud y servicios de Tele-medicina.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337327043"/>
                  </a:ext>
                </a:extLst>
              </a:tr>
              <a:tr h="8843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ASEGURADOR ON-DEMAND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Ofrecen coberturas </a:t>
                      </a:r>
                      <a:r>
                        <a:rPr lang="es-AR" sz="1300" dirty="0" err="1"/>
                        <a:t>on-demand</a:t>
                      </a:r>
                      <a:r>
                        <a:rPr lang="es-AR" sz="1300" dirty="0"/>
                        <a:t> que pueden se contratadas online o vía API.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Sure</a:t>
                      </a:r>
                      <a:r>
                        <a:rPr lang="es-AR" sz="1300" dirty="0"/>
                        <a:t> (NYC) ofrece vía web y Mobile coberturas para celulares, arte, mascotas, viaje, alquiler.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2891280100"/>
                  </a:ext>
                </a:extLst>
              </a:tr>
              <a:tr h="8843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PAY PER USE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Ofrece cobertura scon premios basados en uso o comportamiento de riesgo del asegurado.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Metromile</a:t>
                      </a:r>
                      <a:r>
                        <a:rPr lang="es-AR" sz="1300" dirty="0"/>
                        <a:t> ofrece seguro de auto con un dispositivo que se conecta con el computador del auto.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641762876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ontaña&#10;&#10;Descripción generada automáticamente">
            <a:extLst>
              <a:ext uri="{FF2B5EF4-FFF2-40B4-BE49-F238E27FC236}">
                <a16:creationId xmlns="" xmlns:a16="http://schemas.microsoft.com/office/drawing/2014/main" id="{C2CFB44B-09E8-47C7-A50D-BEC041982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1" y="0"/>
            <a:ext cx="9135879" cy="68580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C7D8AFC2-3F14-4FC3-BB09-48781D6EC5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15598" y="1529859"/>
          <a:ext cx="8219001" cy="45575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895">
                  <a:extLst>
                    <a:ext uri="{9D8B030D-6E8A-4147-A177-3AD203B41FA5}">
                      <a16:colId xmlns="" xmlns:a16="http://schemas.microsoft.com/office/drawing/2014/main" val="3376573124"/>
                    </a:ext>
                  </a:extLst>
                </a:gridCol>
                <a:gridCol w="1995107">
                  <a:extLst>
                    <a:ext uri="{9D8B030D-6E8A-4147-A177-3AD203B41FA5}">
                      <a16:colId xmlns="" xmlns:a16="http://schemas.microsoft.com/office/drawing/2014/main" val="2669536538"/>
                    </a:ext>
                  </a:extLst>
                </a:gridCol>
                <a:gridCol w="3266540">
                  <a:extLst>
                    <a:ext uri="{9D8B030D-6E8A-4147-A177-3AD203B41FA5}">
                      <a16:colId xmlns="" xmlns:a16="http://schemas.microsoft.com/office/drawing/2014/main" val="3640481271"/>
                    </a:ext>
                  </a:extLst>
                </a:gridCol>
                <a:gridCol w="2512460">
                  <a:extLst>
                    <a:ext uri="{9D8B030D-6E8A-4147-A177-3AD203B41FA5}">
                      <a16:colId xmlns="" xmlns:a16="http://schemas.microsoft.com/office/drawing/2014/main" val="1725343360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TIPO DE INSURTECH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OFERTA DE PRODUCTOS/SERVICIO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EJEMPLO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927000242"/>
                  </a:ext>
                </a:extLst>
              </a:tr>
              <a:tr h="678181">
                <a:tc rowSpan="5">
                  <a:txBody>
                    <a:bodyPr/>
                    <a:lstStyle/>
                    <a:p>
                      <a:pPr algn="ctr"/>
                      <a:r>
                        <a:rPr lang="es-AR" sz="1900" b="1" dirty="0"/>
                        <a:t>Distribuidores</a:t>
                      </a:r>
                      <a:endParaRPr lang="es-AR" sz="1600" b="1" dirty="0"/>
                    </a:p>
                  </a:txBody>
                  <a:tcPr marL="68580" marR="68580" marT="34291" marB="34291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b="1" dirty="0"/>
                        <a:t>PLATAFORMAS PARA PAS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Sitios online que derivan leads de seguros a Productores según geolocalización o elección.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Asegurar 365.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332243154"/>
                  </a:ext>
                </a:extLst>
              </a:tr>
              <a:tr h="925553">
                <a:tc v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b="1" dirty="0"/>
                        <a:t>MARKETPLACE / DISTRIBUIDOR B2B DIGITAL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300" b="1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Sitios online que permiten a individuos comparar planes de diferentes aseguradores.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PolicyBazzar</a:t>
                      </a:r>
                      <a:endParaRPr lang="es-AR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dirty="0" err="1"/>
                        <a:t>Coverhound</a:t>
                      </a:r>
                      <a:endParaRPr lang="es-AR" sz="1300" dirty="0"/>
                    </a:p>
                    <a:p>
                      <a:endParaRPr lang="es-AR" sz="1300" dirty="0"/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992356426"/>
                  </a:ext>
                </a:extLst>
              </a:tr>
              <a:tr h="75009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ASISTENTES FINANCIEROS PERSONALES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Una aplicación permite a las personas manejar TODAS sus pólizas, obtener recomendaciones, compara y contratar.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Brolly</a:t>
                      </a:r>
                      <a:r>
                        <a:rPr lang="es-AR" sz="1300" dirty="0"/>
                        <a:t>, administra pólizas existente y ofrece administrarlas y contratar otras comparando.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441094874"/>
                  </a:ext>
                </a:extLst>
              </a:tr>
              <a:tr h="75009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BROKER DIGITAL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Plataforma online que permite a los clientes comparar y contratar pólizas de varias compañías.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Productores matriculados que ofrecen varios ramos en varias aseguradoras. Ej. </a:t>
                      </a:r>
                      <a:r>
                        <a:rPr lang="es-AR" sz="1300" dirty="0" err="1"/>
                        <a:t>Coverfox</a:t>
                      </a:r>
                      <a:r>
                        <a:rPr lang="es-AR" sz="1300" dirty="0"/>
                        <a:t>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337327043"/>
                  </a:ext>
                </a:extLst>
              </a:tr>
              <a:tr h="96930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300" b="1" dirty="0"/>
                        <a:t>INTERMEDIARIO DE VALOR AGREGADO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Soluciones Front-Office flexibles y muy </a:t>
                      </a:r>
                      <a:r>
                        <a:rPr lang="es-AR" sz="1300" dirty="0" err="1"/>
                        <a:t>customizables</a:t>
                      </a:r>
                      <a:r>
                        <a:rPr lang="es-AR" sz="1300" dirty="0"/>
                        <a:t>, que a través de un </a:t>
                      </a:r>
                      <a:r>
                        <a:rPr lang="es-AR" sz="1300" dirty="0" err="1"/>
                        <a:t>partner</a:t>
                      </a:r>
                      <a:r>
                        <a:rPr lang="es-AR" sz="1300" dirty="0"/>
                        <a:t> asegurador  o reasegurador ofrecen coberturas de riesgos.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Bought</a:t>
                      </a:r>
                      <a:r>
                        <a:rPr lang="es-AR" sz="1300" dirty="0"/>
                        <a:t> </a:t>
                      </a:r>
                      <a:r>
                        <a:rPr lang="es-AR" sz="1300" dirty="0" err="1"/>
                        <a:t>by</a:t>
                      </a:r>
                      <a:r>
                        <a:rPr lang="es-AR" sz="1300" dirty="0"/>
                        <a:t> </a:t>
                      </a:r>
                      <a:r>
                        <a:rPr lang="es-AR" sz="1300" dirty="0" err="1"/>
                        <a:t>Many</a:t>
                      </a:r>
                      <a:r>
                        <a:rPr lang="es-AR" sz="1300" dirty="0"/>
                        <a:t> (Londres), usa data de redes de tenedores de mascotas para customizar pólizas y vender y administrar postventa.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64176287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ontaña&#10;&#10;Descripción generada automáticamente">
            <a:extLst>
              <a:ext uri="{FF2B5EF4-FFF2-40B4-BE49-F238E27FC236}">
                <a16:creationId xmlns="" xmlns:a16="http://schemas.microsoft.com/office/drawing/2014/main" id="{A702FB2E-0AF7-4F8D-84FC-5241336B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1" y="0"/>
            <a:ext cx="9135879" cy="68580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C7D8AFC2-3F14-4FC3-BB09-48781D6EC5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6500" y="1529859"/>
          <a:ext cx="8219001" cy="4536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895">
                  <a:extLst>
                    <a:ext uri="{9D8B030D-6E8A-4147-A177-3AD203B41FA5}">
                      <a16:colId xmlns="" xmlns:a16="http://schemas.microsoft.com/office/drawing/2014/main" val="3376573124"/>
                    </a:ext>
                  </a:extLst>
                </a:gridCol>
                <a:gridCol w="1995107">
                  <a:extLst>
                    <a:ext uri="{9D8B030D-6E8A-4147-A177-3AD203B41FA5}">
                      <a16:colId xmlns="" xmlns:a16="http://schemas.microsoft.com/office/drawing/2014/main" val="2669536538"/>
                    </a:ext>
                  </a:extLst>
                </a:gridCol>
                <a:gridCol w="3266540">
                  <a:extLst>
                    <a:ext uri="{9D8B030D-6E8A-4147-A177-3AD203B41FA5}">
                      <a16:colId xmlns="" xmlns:a16="http://schemas.microsoft.com/office/drawing/2014/main" val="3640481271"/>
                    </a:ext>
                  </a:extLst>
                </a:gridCol>
                <a:gridCol w="2512460">
                  <a:extLst>
                    <a:ext uri="{9D8B030D-6E8A-4147-A177-3AD203B41FA5}">
                      <a16:colId xmlns="" xmlns:a16="http://schemas.microsoft.com/office/drawing/2014/main" val="172534336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endParaRPr lang="es-AR" sz="1300" dirty="0"/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Tipo de Insurtech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Oferta de productos/servicio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Ejemplo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927000242"/>
                  </a:ext>
                </a:extLst>
              </a:tr>
              <a:tr h="755039">
                <a:tc rowSpan="5">
                  <a:txBody>
                    <a:bodyPr/>
                    <a:lstStyle/>
                    <a:p>
                      <a:pPr algn="ctr"/>
                      <a:r>
                        <a:rPr lang="es-AR" sz="1900" b="1" dirty="0"/>
                        <a:t>Facilitadores</a:t>
                      </a:r>
                      <a:endParaRPr lang="es-AR" sz="1300" b="1" dirty="0"/>
                    </a:p>
                  </a:txBody>
                  <a:tcPr marL="68580" marR="68580" marT="34291" marB="34291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SOLUCIONES DE FRONT OFFICE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Soluciones que aportan mejoras en procesos de </a:t>
                      </a:r>
                      <a:r>
                        <a:rPr lang="es-AR" sz="1300" dirty="0" err="1"/>
                        <a:t>front</a:t>
                      </a:r>
                      <a:r>
                        <a:rPr lang="es-AR" sz="1300" baseline="0" dirty="0"/>
                        <a:t> </a:t>
                      </a:r>
                      <a:r>
                        <a:rPr lang="es-AR" sz="1300" dirty="0"/>
                        <a:t>office (relación bróker-cliente).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PremFina</a:t>
                      </a:r>
                      <a:r>
                        <a:rPr lang="es-AR" sz="1300" dirty="0"/>
                        <a:t> ofrece una herramienta para administrar pólizas.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992356426"/>
                  </a:ext>
                </a:extLst>
              </a:tr>
              <a:tr h="75503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A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ADMINISTRACIÓN DE PÓLIZAS Y PLANES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Aplicaciones para mejoras en procesos de suscripción y administración de pólizas.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RiskGenius</a:t>
                      </a:r>
                      <a:r>
                        <a:rPr lang="es-AR" sz="1300" dirty="0"/>
                        <a:t> usa IA para analizar pólizas y recomendar mejoras.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3441094874"/>
                  </a:ext>
                </a:extLst>
              </a:tr>
              <a:tr h="107862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A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MANEJO DE SINIESTROS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Soluciones para mejorar la administración de siniestros de cara al cliente.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Rightindem</a:t>
                      </a:r>
                      <a:r>
                        <a:rPr lang="es-AR" sz="1300" dirty="0"/>
                        <a:t> tiene un servicio de marca blanca para atención de siniestros con Asegurados.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337327043"/>
                  </a:ext>
                </a:extLst>
              </a:tr>
              <a:tr h="75503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A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SPECIALIST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Captura de datos o  análisis para mejorar la cadena de valor.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Carpe DATA.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2891280100"/>
                  </a:ext>
                </a:extLst>
              </a:tr>
              <a:tr h="75503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A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SPECIALIST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/>
                        <a:t>Soluciones basadas en tecnología específica como </a:t>
                      </a:r>
                      <a:r>
                        <a:rPr lang="es-AR" sz="1300" dirty="0" err="1"/>
                        <a:t>Blockchain</a:t>
                      </a:r>
                      <a:r>
                        <a:rPr lang="es-AR" sz="1300" dirty="0"/>
                        <a:t> o drones.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AR" sz="1300" dirty="0" err="1"/>
                        <a:t>Betterview</a:t>
                      </a:r>
                      <a:r>
                        <a:rPr lang="es-AR" sz="1300" dirty="0"/>
                        <a:t> permite inspecciones basadas en drones. 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="" xmlns:a16="http://schemas.microsoft.com/office/drawing/2014/main" val="164176287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475487" y="6596388"/>
            <a:ext cx="868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</a:rPr>
              <a:t>(* )Adaptación al Mercado local de la clasificación de </a:t>
            </a:r>
            <a:r>
              <a:rPr lang="es-AR" sz="900" i="1" dirty="0" err="1">
                <a:solidFill>
                  <a:schemeClr val="bg1"/>
                </a:solidFill>
              </a:rPr>
              <a:t>Capgemini</a:t>
            </a:r>
            <a:endParaRPr lang="es-AR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Panorámica</PresentationFormat>
  <Paragraphs>168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</cp:lastModifiedBy>
  <cp:revision>1</cp:revision>
  <dcterms:created xsi:type="dcterms:W3CDTF">2020-04-16T23:23:30Z</dcterms:created>
  <dcterms:modified xsi:type="dcterms:W3CDTF">2020-04-16T23:23:51Z</dcterms:modified>
</cp:coreProperties>
</file>