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89" r:id="rId5"/>
    <p:sldId id="290" r:id="rId6"/>
    <p:sldId id="311" r:id="rId7"/>
    <p:sldId id="312" r:id="rId8"/>
    <p:sldId id="313" r:id="rId9"/>
    <p:sldId id="291" r:id="rId10"/>
    <p:sldId id="292" r:id="rId11"/>
    <p:sldId id="293" r:id="rId12"/>
    <p:sldId id="349" r:id="rId13"/>
    <p:sldId id="294" r:id="rId14"/>
    <p:sldId id="317" r:id="rId15"/>
    <p:sldId id="318" r:id="rId16"/>
    <p:sldId id="319" r:id="rId17"/>
    <p:sldId id="325" r:id="rId18"/>
    <p:sldId id="328" r:id="rId19"/>
    <p:sldId id="338" r:id="rId20"/>
    <p:sldId id="340" r:id="rId21"/>
    <p:sldId id="334" r:id="rId22"/>
    <p:sldId id="333" r:id="rId23"/>
    <p:sldId id="346" r:id="rId24"/>
    <p:sldId id="345" r:id="rId25"/>
    <p:sldId id="342" r:id="rId2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92064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303301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252610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405195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325821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153954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402249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185135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321378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142243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1555A4-175A-40CC-99CE-466889D62404}" type="datetimeFigureOut">
              <a:rPr lang="es-AR" smtClean="0"/>
              <a:t>27/09/2019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DC3C836-7BED-42C1-9ED8-BC86A3E77ED6}" type="slidenum">
              <a:rPr lang="es-AR" smtClean="0"/>
              <a:t>‹Nº›</a:t>
            </a:fld>
            <a:endParaRPr lang="es-AR"/>
          </a:p>
        </p:txBody>
      </p:sp>
    </p:spTree>
    <p:extLst>
      <p:ext uri="{BB962C8B-B14F-4D97-AF65-F5344CB8AC3E}">
        <p14:creationId xmlns:p14="http://schemas.microsoft.com/office/powerpoint/2010/main" val="188680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555A4-175A-40CC-99CE-466889D62404}" type="datetimeFigureOut">
              <a:rPr lang="es-AR" smtClean="0"/>
              <a:t>27/09/2019</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3C836-7BED-42C1-9ED8-BC86A3E77ED6}" type="slidenum">
              <a:rPr lang="es-AR" smtClean="0"/>
              <a:t>‹Nº›</a:t>
            </a:fld>
            <a:endParaRPr lang="es-AR"/>
          </a:p>
        </p:txBody>
      </p:sp>
    </p:spTree>
    <p:extLst>
      <p:ext uri="{BB962C8B-B14F-4D97-AF65-F5344CB8AC3E}">
        <p14:creationId xmlns:p14="http://schemas.microsoft.com/office/powerpoint/2010/main" val="3720197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70000" lnSpcReduction="20000"/>
          </a:bodyPr>
          <a:lstStyle/>
          <a:p>
            <a:r>
              <a:rPr lang="es-ES" sz="3600" b="1" u="sng" dirty="0" smtClean="0">
                <a:solidFill>
                  <a:srgbClr val="002060"/>
                </a:solidFill>
              </a:rPr>
              <a:t>PLANTEO</a:t>
            </a:r>
          </a:p>
          <a:p>
            <a:pPr algn="just"/>
            <a:endParaRPr lang="es-ES" sz="1100" b="1" dirty="0" smtClean="0">
              <a:solidFill>
                <a:srgbClr val="002060"/>
              </a:solidFill>
            </a:endParaRPr>
          </a:p>
          <a:p>
            <a:pPr algn="just"/>
            <a:r>
              <a:rPr lang="es-ES" sz="3400" b="1" dirty="0" smtClean="0">
                <a:solidFill>
                  <a:srgbClr val="002060"/>
                </a:solidFill>
              </a:rPr>
              <a:t>Desde hace varios años, parte de la Justicia viene ignorando reiteradamente los límites del seguro (Condiciones, exclusiones y/o suma asegurada) en favor de otorgar una mayor indemnización a la víctima de un hecho de responsabilidad civil, no sólo en siniestros de automotores, si no también en otros casos tales como accidentes en colegios, casos de mala praxis, etc.</a:t>
            </a:r>
          </a:p>
          <a:p>
            <a:pPr algn="just"/>
            <a:endParaRPr lang="es-ES" sz="1100" b="1" dirty="0" smtClean="0">
              <a:solidFill>
                <a:srgbClr val="002060"/>
              </a:solidFill>
            </a:endParaRPr>
          </a:p>
          <a:p>
            <a:pPr algn="just"/>
            <a:r>
              <a:rPr lang="es-ES" sz="3400" b="1" dirty="0" smtClean="0">
                <a:solidFill>
                  <a:srgbClr val="002060"/>
                </a:solidFill>
              </a:rPr>
              <a:t>A pesar que la CSJN ha intervenido en varios de esos casos, revirtiendo el fallo de Cámara y limitando al seguro a pagar lo convenido en el contrato, </a:t>
            </a:r>
            <a:r>
              <a:rPr lang="es-ES" sz="3400" b="1" u="sng" dirty="0" smtClean="0">
                <a:solidFill>
                  <a:srgbClr val="002060"/>
                </a:solidFill>
              </a:rPr>
              <a:t>los jueces ignoran la reiterada posición del Máximo Tribunal (incluso en algunas sentencias la critican fuertemente)</a:t>
            </a:r>
            <a:r>
              <a:rPr lang="es-ES" sz="3400" b="1" dirty="0" smtClean="0">
                <a:solidFill>
                  <a:srgbClr val="002060"/>
                </a:solidFill>
              </a:rPr>
              <a:t>, poniendo en riesgo la continuidad a futuro de algunas coberturas </a:t>
            </a:r>
            <a:r>
              <a:rPr lang="es-ES" sz="3400" b="1" dirty="0" err="1" smtClean="0">
                <a:solidFill>
                  <a:srgbClr val="002060"/>
                </a:solidFill>
              </a:rPr>
              <a:t>asegurativas</a:t>
            </a:r>
            <a:r>
              <a:rPr lang="es-ES" sz="3400" b="1" dirty="0" smtClean="0">
                <a:solidFill>
                  <a:srgbClr val="002060"/>
                </a:solidFill>
              </a:rPr>
              <a:t>.</a:t>
            </a:r>
          </a:p>
          <a:p>
            <a:pPr algn="just"/>
            <a:endParaRPr lang="es-ES" sz="1100" b="1" dirty="0" smtClean="0">
              <a:solidFill>
                <a:srgbClr val="002060"/>
              </a:solidFill>
            </a:endParaRPr>
          </a:p>
          <a:p>
            <a:pPr algn="just"/>
            <a:r>
              <a:rPr lang="es-ES" sz="3400" b="1" dirty="0" smtClean="0">
                <a:solidFill>
                  <a:srgbClr val="002060"/>
                </a:solidFill>
              </a:rPr>
              <a:t>La aplicación o no de la Ley de Defensa del Consumidor al contrato de seguros (que posee una ley específica), ha generado una verdadera “Guerra Santa” de la que el mercado asegurador recibe sus coletazos con gran preocupación.</a:t>
            </a:r>
          </a:p>
          <a:p>
            <a:pPr algn="just"/>
            <a:endParaRPr lang="es-ES" b="1" dirty="0" smtClean="0">
              <a:solidFill>
                <a:srgbClr val="002060"/>
              </a:solidFill>
            </a:endParaRPr>
          </a:p>
          <a:p>
            <a:endParaRPr lang="es-AR" dirty="0"/>
          </a:p>
        </p:txBody>
      </p:sp>
    </p:spTree>
    <p:extLst>
      <p:ext uri="{BB962C8B-B14F-4D97-AF65-F5344CB8AC3E}">
        <p14:creationId xmlns:p14="http://schemas.microsoft.com/office/powerpoint/2010/main" val="2671310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70000" lnSpcReduction="20000"/>
          </a:bodyPr>
          <a:lstStyle/>
          <a:p>
            <a:r>
              <a:rPr lang="es-ES" sz="3400" b="1" u="sng" dirty="0" smtClean="0">
                <a:solidFill>
                  <a:srgbClr val="002060"/>
                </a:solidFill>
              </a:rPr>
              <a:t>2 - OPONIBILIDAD DE CLAUSULAS Y/O EXCLUSIONES DE PÓLIZA</a:t>
            </a:r>
          </a:p>
          <a:p>
            <a:endParaRPr lang="es-ES" sz="1100" b="1" u="sng" dirty="0" smtClean="0">
              <a:solidFill>
                <a:srgbClr val="FF0000"/>
              </a:solidFill>
            </a:endParaRPr>
          </a:p>
          <a:p>
            <a:r>
              <a:rPr lang="es-ES" sz="2900" b="1" u="sng" dirty="0" smtClean="0">
                <a:solidFill>
                  <a:srgbClr val="FF0000"/>
                </a:solidFill>
              </a:rPr>
              <a:t>EL FALLO “BUFFONI” DE LA CSJN (un sencillo caso de “sentido común”)</a:t>
            </a:r>
          </a:p>
          <a:p>
            <a:endParaRPr lang="es-ES" sz="1400" b="1" u="sng" dirty="0" smtClean="0">
              <a:solidFill>
                <a:srgbClr val="FF0000"/>
              </a:solidFill>
            </a:endParaRPr>
          </a:p>
          <a:p>
            <a:pPr algn="just"/>
            <a:r>
              <a:rPr lang="es-ES" b="1" dirty="0">
                <a:solidFill>
                  <a:schemeClr val="tx1"/>
                </a:solidFill>
              </a:rPr>
              <a:t>El 8/04/2014 la CSJN emite el fallo “</a:t>
            </a:r>
            <a:r>
              <a:rPr lang="es-ES" b="1" dirty="0" err="1">
                <a:solidFill>
                  <a:schemeClr val="tx1"/>
                </a:solidFill>
              </a:rPr>
              <a:t>Buffoni</a:t>
            </a:r>
            <a:r>
              <a:rPr lang="es-ES" b="1" dirty="0">
                <a:solidFill>
                  <a:schemeClr val="tx1"/>
                </a:solidFill>
              </a:rPr>
              <a:t>”, muy celebrado por el mercado asegurador (aunque no tuvo las consecuencias definitivas que hubiesen sido de esperar</a:t>
            </a:r>
            <a:r>
              <a:rPr lang="es-ES" b="1" dirty="0" smtClean="0">
                <a:solidFill>
                  <a:schemeClr val="tx1"/>
                </a:solidFill>
              </a:rPr>
              <a:t>) Se </a:t>
            </a:r>
            <a:r>
              <a:rPr lang="es-ES" b="1" dirty="0">
                <a:solidFill>
                  <a:schemeClr val="tx1"/>
                </a:solidFill>
              </a:rPr>
              <a:t>trató de un caso de accidente automotor donde se reclamaba respecto de un herido y un muerto que viajaban en la caja de uno de los vehículos involucrados (¡¡ en realidad iban 5 </a:t>
            </a:r>
            <a:r>
              <a:rPr lang="es-ES" b="1" dirty="0" smtClean="0">
                <a:solidFill>
                  <a:schemeClr val="tx1"/>
                </a:solidFill>
              </a:rPr>
              <a:t>!!).</a:t>
            </a:r>
          </a:p>
          <a:p>
            <a:pPr algn="just"/>
            <a:endParaRPr lang="es-AR" sz="1400" b="1" dirty="0">
              <a:solidFill>
                <a:schemeClr val="tx1"/>
              </a:solidFill>
            </a:endParaRPr>
          </a:p>
          <a:p>
            <a:pPr algn="just"/>
            <a:r>
              <a:rPr lang="es-ES" b="1" dirty="0">
                <a:solidFill>
                  <a:schemeClr val="tx1"/>
                </a:solidFill>
              </a:rPr>
              <a:t>La sentencia de primera instancia condenó a la aseguradora entendiendo que por la doctrina del plenario “</a:t>
            </a:r>
            <a:r>
              <a:rPr lang="es-ES" b="1" dirty="0" err="1">
                <a:solidFill>
                  <a:schemeClr val="tx1"/>
                </a:solidFill>
              </a:rPr>
              <a:t>Obarrio</a:t>
            </a:r>
            <a:r>
              <a:rPr lang="es-ES" b="1" dirty="0">
                <a:solidFill>
                  <a:schemeClr val="tx1"/>
                </a:solidFill>
              </a:rPr>
              <a:t>” y la modificación de la L</a:t>
            </a:r>
            <a:r>
              <a:rPr lang="es-ES" b="1" dirty="0" smtClean="0">
                <a:solidFill>
                  <a:schemeClr val="tx1"/>
                </a:solidFill>
              </a:rPr>
              <a:t>ey </a:t>
            </a:r>
            <a:r>
              <a:rPr lang="es-ES" b="1" dirty="0">
                <a:solidFill>
                  <a:schemeClr val="tx1"/>
                </a:solidFill>
              </a:rPr>
              <a:t>de </a:t>
            </a:r>
            <a:r>
              <a:rPr lang="es-ES" b="1" dirty="0" smtClean="0">
                <a:solidFill>
                  <a:schemeClr val="tx1"/>
                </a:solidFill>
              </a:rPr>
              <a:t>Defensa </a:t>
            </a:r>
            <a:r>
              <a:rPr lang="es-ES" b="1" dirty="0">
                <a:solidFill>
                  <a:schemeClr val="tx1"/>
                </a:solidFill>
              </a:rPr>
              <a:t>del </a:t>
            </a:r>
            <a:r>
              <a:rPr lang="es-ES" b="1" dirty="0" smtClean="0">
                <a:solidFill>
                  <a:schemeClr val="tx1"/>
                </a:solidFill>
              </a:rPr>
              <a:t>Consumidor 23.631, </a:t>
            </a:r>
            <a:r>
              <a:rPr lang="es-ES" b="1" dirty="0">
                <a:solidFill>
                  <a:schemeClr val="tx1"/>
                </a:solidFill>
              </a:rPr>
              <a:t>en un seguro obligatorio como el automotor las cláusulas de exclusión (en cuanto desnaturalizaban las obligaciones o limitaban la responsabilidad de la aseguradora) resultan inoponibles a las víctimas. </a:t>
            </a:r>
            <a:endParaRPr lang="es-ES" b="1" dirty="0" smtClean="0">
              <a:solidFill>
                <a:schemeClr val="tx1"/>
              </a:solidFill>
            </a:endParaRPr>
          </a:p>
          <a:p>
            <a:pPr algn="just"/>
            <a:endParaRPr lang="es-AR" sz="1700" b="1" dirty="0">
              <a:solidFill>
                <a:schemeClr val="tx1"/>
              </a:solidFill>
            </a:endParaRPr>
          </a:p>
          <a:p>
            <a:pPr algn="just"/>
            <a:r>
              <a:rPr lang="es-ES" b="1" dirty="0">
                <a:solidFill>
                  <a:schemeClr val="tx1"/>
                </a:solidFill>
              </a:rPr>
              <a:t>La Sala “H” de la Cámara Civil confirmó ese fallo, con reducción de las indemnizaciones. La aseguradora fue en queja a la Corte por denegación del recurso </a:t>
            </a:r>
            <a:r>
              <a:rPr lang="es-ES" b="1" dirty="0" smtClean="0">
                <a:solidFill>
                  <a:schemeClr val="tx1"/>
                </a:solidFill>
              </a:rPr>
              <a:t>extraordinario</a:t>
            </a:r>
            <a:endParaRPr lang="es-AR" b="1" dirty="0">
              <a:solidFill>
                <a:schemeClr val="tx1"/>
              </a:solidFill>
            </a:endParaRPr>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55000" lnSpcReduction="20000"/>
          </a:bodyPr>
          <a:lstStyle/>
          <a:p>
            <a:pPr algn="just"/>
            <a:endParaRPr lang="es-ES" b="1" dirty="0" smtClean="0">
              <a:solidFill>
                <a:srgbClr val="002060"/>
              </a:solidFill>
            </a:endParaRPr>
          </a:p>
          <a:p>
            <a:pPr algn="just"/>
            <a:r>
              <a:rPr lang="es-ES" sz="3800" b="1" dirty="0" smtClean="0">
                <a:solidFill>
                  <a:schemeClr val="tx1"/>
                </a:solidFill>
              </a:rPr>
              <a:t>¿Qué dijo la Corte? Con el voto de 5 de sus miembros (</a:t>
            </a:r>
            <a:r>
              <a:rPr lang="es-ES" sz="3800" b="1" dirty="0" err="1" smtClean="0">
                <a:solidFill>
                  <a:schemeClr val="tx1"/>
                </a:solidFill>
              </a:rPr>
              <a:t>Lorenzetti</a:t>
            </a:r>
            <a:r>
              <a:rPr lang="es-ES" sz="3800" b="1" dirty="0" smtClean="0">
                <a:solidFill>
                  <a:schemeClr val="tx1"/>
                </a:solidFill>
              </a:rPr>
              <a:t>, </a:t>
            </a:r>
            <a:r>
              <a:rPr lang="es-ES" sz="3800" b="1" dirty="0" err="1" smtClean="0">
                <a:solidFill>
                  <a:schemeClr val="tx1"/>
                </a:solidFill>
              </a:rPr>
              <a:t>Highton</a:t>
            </a:r>
            <a:r>
              <a:rPr lang="es-ES" sz="3800" b="1" dirty="0" smtClean="0">
                <a:solidFill>
                  <a:schemeClr val="tx1"/>
                </a:solidFill>
              </a:rPr>
              <a:t> y </a:t>
            </a:r>
            <a:r>
              <a:rPr lang="es-ES" sz="3800" b="1" dirty="0" err="1" smtClean="0">
                <a:solidFill>
                  <a:schemeClr val="tx1"/>
                </a:solidFill>
              </a:rPr>
              <a:t>Maqueda</a:t>
            </a:r>
            <a:r>
              <a:rPr lang="es-ES" sz="3800" b="1" dirty="0" smtClean="0">
                <a:solidFill>
                  <a:schemeClr val="tx1"/>
                </a:solidFill>
              </a:rPr>
              <a:t> –los supervivientes- mas </a:t>
            </a:r>
            <a:r>
              <a:rPr lang="es-ES" sz="3800" b="1" dirty="0" err="1" smtClean="0">
                <a:solidFill>
                  <a:schemeClr val="tx1"/>
                </a:solidFill>
              </a:rPr>
              <a:t>Fayt</a:t>
            </a:r>
            <a:r>
              <a:rPr lang="es-ES" sz="3800" b="1" dirty="0" smtClean="0">
                <a:solidFill>
                  <a:schemeClr val="tx1"/>
                </a:solidFill>
              </a:rPr>
              <a:t> y </a:t>
            </a:r>
            <a:r>
              <a:rPr lang="es-ES" sz="3800" b="1" dirty="0" err="1" smtClean="0">
                <a:solidFill>
                  <a:schemeClr val="tx1"/>
                </a:solidFill>
              </a:rPr>
              <a:t>Zaffaroni</a:t>
            </a:r>
            <a:r>
              <a:rPr lang="es-ES" sz="3800" b="1" dirty="0" smtClean="0">
                <a:solidFill>
                  <a:schemeClr val="tx1"/>
                </a:solidFill>
              </a:rPr>
              <a:t>) y la única disidencia de la Dra. Argibay de Molina respecto a la concesión del recurso, deja sin efecto el fallo. En sus párrafos más relevante el Máximo Tribunal estableció que:</a:t>
            </a:r>
            <a:endParaRPr lang="es-AR" sz="3800" b="1" dirty="0" smtClean="0">
              <a:solidFill>
                <a:schemeClr val="tx1"/>
              </a:solidFill>
            </a:endParaRPr>
          </a:p>
          <a:p>
            <a:pPr algn="just"/>
            <a:endParaRPr lang="es-AR" sz="3800" b="1" dirty="0" smtClean="0">
              <a:solidFill>
                <a:schemeClr val="tx1"/>
              </a:solidFill>
            </a:endParaRPr>
          </a:p>
          <a:p>
            <a:pPr algn="just"/>
            <a:r>
              <a:rPr lang="es-ES" sz="3800" b="1" i="1" dirty="0" smtClean="0">
                <a:solidFill>
                  <a:schemeClr val="tx1"/>
                </a:solidFill>
              </a:rPr>
              <a:t>“10) </a:t>
            </a:r>
            <a:r>
              <a:rPr lang="es-ES" sz="3800" b="1" i="1" dirty="0" smtClean="0">
                <a:solidFill>
                  <a:srgbClr val="FF0000"/>
                </a:solidFill>
              </a:rPr>
              <a:t>Que la función social que debe cumplir el seguro no implica, empero, que deban repararse todos los daños producidos al tercero victima sin consideración a las pautas del contrato que se invoca</a:t>
            </a:r>
            <a:r>
              <a:rPr lang="es-ES" sz="3800" b="1" i="1" dirty="0" smtClean="0">
                <a:solidFill>
                  <a:schemeClr val="tx1"/>
                </a:solidFill>
              </a:rPr>
              <a:t>, máxime cuando no podía pasar inadvertido para los damnificados que estaban viajando en un lugar no habilitado para el transporte de personas y que de tal modo podían contribuir, como efectivamente ocurrió, al resultado dañoso cuya reparación reclaman.”</a:t>
            </a:r>
            <a:endParaRPr lang="es-AR" sz="3800" b="1" dirty="0" smtClean="0">
              <a:solidFill>
                <a:schemeClr val="tx1"/>
              </a:solidFill>
            </a:endParaRPr>
          </a:p>
          <a:p>
            <a:pPr algn="just"/>
            <a:endParaRPr lang="es-ES" sz="3800" b="1" i="1" dirty="0" smtClean="0">
              <a:solidFill>
                <a:schemeClr val="tx1"/>
              </a:solidFill>
            </a:endParaRPr>
          </a:p>
          <a:p>
            <a:pPr algn="just"/>
            <a:r>
              <a:rPr lang="es-ES" sz="3800" b="1" i="1" dirty="0" smtClean="0">
                <a:solidFill>
                  <a:schemeClr val="tx1"/>
                </a:solidFill>
              </a:rPr>
              <a:t>12) “Que no obsta a lo dicho la modificación introducida por la ley 26.361 a la Ley de Defensa del Consumidor, pues esta Corte ha considerado que </a:t>
            </a:r>
            <a:r>
              <a:rPr lang="es-ES" sz="3800" b="1" i="1" u="sng" dirty="0" smtClean="0">
                <a:solidFill>
                  <a:schemeClr val="tx1"/>
                </a:solidFill>
              </a:rPr>
              <a:t>una ley general posterior no deroga ni modifica, implícita o tácitamente, la ley especial anterior, tal como ocurre en el caso de la singularidad del régimen de los contratos de seguro”</a:t>
            </a:r>
            <a:r>
              <a:rPr lang="es-ES" sz="3800" b="1" i="1" dirty="0" smtClean="0">
                <a:solidFill>
                  <a:schemeClr val="tx1"/>
                </a:solidFill>
              </a:rPr>
              <a:t> (M.1319.XLIV "Martínez de Costa, María Esther cl Vallejos, Hugo Manuel y otros si daños y perjuicios", fallada el 9 de diciembre de 2009). </a:t>
            </a:r>
            <a:endParaRPr lang="es-AR" sz="3800" b="1" dirty="0" smtClean="0">
              <a:solidFill>
                <a:schemeClr val="tx1"/>
              </a:solidFill>
            </a:endParaRPr>
          </a:p>
          <a:p>
            <a:endParaRPr lang="es-AR" dirty="0"/>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endParaRPr lang="es-ES" sz="3400" b="1" u="sng" dirty="0" smtClean="0">
              <a:solidFill>
                <a:srgbClr val="002060"/>
              </a:solidFill>
            </a:endParaRPr>
          </a:p>
          <a:p>
            <a:endParaRPr lang="es-ES" sz="3400" b="1" u="sng" dirty="0" smtClean="0">
              <a:solidFill>
                <a:srgbClr val="002060"/>
              </a:solidFill>
            </a:endParaRPr>
          </a:p>
          <a:p>
            <a:r>
              <a:rPr lang="es-ES" sz="3400" b="1" u="sng" dirty="0" smtClean="0">
                <a:solidFill>
                  <a:srgbClr val="FF0000"/>
                </a:solidFill>
              </a:rPr>
              <a:t>DE “LA GRIETA” A LA “GUERRA SANTA” </a:t>
            </a:r>
          </a:p>
          <a:p>
            <a:endParaRPr lang="es-ES" sz="3400" b="1" u="sng" dirty="0" smtClean="0">
              <a:solidFill>
                <a:srgbClr val="FF0000"/>
              </a:solidFill>
            </a:endParaRPr>
          </a:p>
          <a:p>
            <a:r>
              <a:rPr lang="es-ES" sz="3400" b="1" u="sng" dirty="0" smtClean="0">
                <a:solidFill>
                  <a:srgbClr val="FF0000"/>
                </a:solidFill>
              </a:rPr>
              <a:t>EL FUERO CONTRA “BUFFONI”</a:t>
            </a:r>
            <a:endParaRPr lang="es-AR" b="1" dirty="0">
              <a:solidFill>
                <a:srgbClr val="FF0000"/>
              </a:solidFill>
            </a:endParaRPr>
          </a:p>
        </p:txBody>
      </p:sp>
    </p:spTree>
    <p:extLst>
      <p:ext uri="{BB962C8B-B14F-4D97-AF65-F5344CB8AC3E}">
        <p14:creationId xmlns:p14="http://schemas.microsoft.com/office/powerpoint/2010/main" val="547774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b="1" u="sng" dirty="0" smtClean="0">
                <a:solidFill>
                  <a:srgbClr val="002060"/>
                </a:solidFill>
              </a:rPr>
              <a:t>3 - LÍMITE DEL SEGURO AUTOMOTOR OBLIGATORIO</a:t>
            </a:r>
          </a:p>
          <a:p>
            <a:r>
              <a:rPr lang="es-ES" b="1" dirty="0" smtClean="0">
                <a:solidFill>
                  <a:schemeClr val="tx1"/>
                </a:solidFill>
              </a:rPr>
              <a:t>ES EN ESTE CAMPO DONDE SE HA LIBRADO LA MAYOR CANTIDAD DE BATALLAS DIALÉCTICAS ENTRE LOS JUECES DE CÁMARA Y LA CORTE.</a:t>
            </a:r>
          </a:p>
          <a:p>
            <a:endParaRPr lang="es-ES" sz="1600" b="1" dirty="0" smtClean="0">
              <a:solidFill>
                <a:schemeClr val="tx1"/>
              </a:solidFill>
            </a:endParaRPr>
          </a:p>
          <a:p>
            <a:r>
              <a:rPr lang="es-ES" b="1" dirty="0" smtClean="0">
                <a:solidFill>
                  <a:schemeClr val="tx1"/>
                </a:solidFill>
              </a:rPr>
              <a:t>UNA GRAN MAYORÍA DE LOS FALLOS EN EXCESO SE HA DADO EN CAUSAS VINCULADAS A ACCIDENTES DONDE LA PÓLIZA CORRESPONDÍA AL SEGURO AUTOMOTOR OBLIGATORIO (SUMA REDUCIDA, CONSIDERADA INSUFICIENTE POR LOS JUECES)</a:t>
            </a:r>
          </a:p>
          <a:p>
            <a:endParaRPr lang="es-ES" dirty="0">
              <a:solidFill>
                <a:schemeClr val="tx1"/>
              </a:solidFill>
            </a:endParaRPr>
          </a:p>
          <a:p>
            <a:endParaRPr lang="es-AR" dirty="0"/>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endParaRPr lang="es-ES" sz="2000" b="1" dirty="0" smtClean="0">
              <a:solidFill>
                <a:schemeClr val="tx1"/>
              </a:solidFill>
            </a:endParaRPr>
          </a:p>
          <a:p>
            <a:r>
              <a:rPr lang="es-ES" sz="2800" b="1" dirty="0" smtClean="0">
                <a:solidFill>
                  <a:schemeClr val="tx1"/>
                </a:solidFill>
              </a:rPr>
              <a:t>ALGUNOS JUECES PLANTEAN QUE LAS CONDICIONES DE ESTOS SEGUROS DEBERÍAN HABER SIDO FIJADAS POR EL CONGRESO (DESCONOCEN LA DELEGACIÓN HECHA POR LEY HACIA LA SUPERINTENDENCIA DE SEGUROS DE LA NACIÓN)</a:t>
            </a:r>
          </a:p>
          <a:p>
            <a:endParaRPr lang="es-ES" sz="1800" b="1" dirty="0" smtClean="0">
              <a:solidFill>
                <a:schemeClr val="tx1"/>
              </a:solidFill>
            </a:endParaRPr>
          </a:p>
          <a:p>
            <a:r>
              <a:rPr lang="es-ES" sz="2800" b="1" dirty="0" smtClean="0">
                <a:solidFill>
                  <a:schemeClr val="tx1"/>
                </a:solidFill>
              </a:rPr>
              <a:t>CULPAN AL MERCADO POR LAS SUMAS ASEGURADAS Y CONDICIONES, QUE SON FIJADAS POR UN ORGANISMO DE CONTRALOR DEL ESTADO !!</a:t>
            </a:r>
          </a:p>
          <a:p>
            <a:endParaRPr lang="es-ES" sz="1800" b="1" dirty="0" smtClean="0">
              <a:solidFill>
                <a:schemeClr val="tx1"/>
              </a:solidFill>
            </a:endParaRPr>
          </a:p>
          <a:p>
            <a:r>
              <a:rPr lang="es-ES" sz="2800" b="1" dirty="0">
                <a:solidFill>
                  <a:schemeClr val="tx1"/>
                </a:solidFill>
              </a:rPr>
              <a:t>MUCHAS CAUSAS TIENEN COMO ELEMENTO COMÚN UNA MISMA ASEGURADORA </a:t>
            </a:r>
          </a:p>
          <a:p>
            <a:endParaRPr lang="es-ES" b="1" dirty="0">
              <a:solidFill>
                <a:schemeClr val="tx1"/>
              </a:solidFill>
            </a:endParaRPr>
          </a:p>
          <a:p>
            <a:endParaRPr lang="es-AR" dirty="0"/>
          </a:p>
        </p:txBody>
      </p:sp>
    </p:spTree>
    <p:extLst>
      <p:ext uri="{BB962C8B-B14F-4D97-AF65-F5344CB8AC3E}">
        <p14:creationId xmlns:p14="http://schemas.microsoft.com/office/powerpoint/2010/main" val="1904923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62500" lnSpcReduction="20000"/>
          </a:bodyPr>
          <a:lstStyle/>
          <a:p>
            <a:endParaRPr lang="es-ES" sz="1300" b="1" u="sng" dirty="0" smtClean="0">
              <a:solidFill>
                <a:schemeClr val="tx1"/>
              </a:solidFill>
            </a:endParaRPr>
          </a:p>
          <a:p>
            <a:r>
              <a:rPr lang="es-ES" sz="4500" b="1" u="sng" dirty="0" smtClean="0">
                <a:solidFill>
                  <a:schemeClr val="tx1"/>
                </a:solidFill>
              </a:rPr>
              <a:t>FALLO “FLORES” DE LA CSJN</a:t>
            </a:r>
          </a:p>
          <a:p>
            <a:endParaRPr lang="es-ES" sz="1300" b="1" u="sng" dirty="0" smtClean="0">
              <a:solidFill>
                <a:schemeClr val="tx1"/>
              </a:solidFill>
            </a:endParaRPr>
          </a:p>
          <a:p>
            <a:r>
              <a:rPr lang="es-ES" b="1" dirty="0" smtClean="0">
                <a:solidFill>
                  <a:srgbClr val="FF0000"/>
                </a:solidFill>
              </a:rPr>
              <a:t>UN NUEVO CASO DE CONDENA EN EXCESO DE LOS LÍMITES, QUE UTILIZA COMO ARGUMENTO PRINCIPAL LA APLICACIÓN DE LEY DE DEFENSA DEL CONSUMIDOR</a:t>
            </a:r>
          </a:p>
          <a:p>
            <a:r>
              <a:rPr lang="es-ES" b="1" u="sng" dirty="0" smtClean="0">
                <a:solidFill>
                  <a:schemeClr val="tx1"/>
                </a:solidFill>
              </a:rPr>
              <a:t> </a:t>
            </a:r>
          </a:p>
          <a:p>
            <a:pPr algn="just"/>
            <a:r>
              <a:rPr lang="es-ES" b="1" dirty="0" smtClean="0">
                <a:solidFill>
                  <a:schemeClr val="tx1"/>
                </a:solidFill>
              </a:rPr>
              <a:t>“FLORES, LORENA C/GIMÉNEZ, MARCELINO Y OTROS”- JUEZ DE PRIMERA INSTANCIA CONDENA A LA ASEGURADORA EN LA MEDIDA DEL SEGURO (LA PÓLIZA HABÍA SIDO EMITIDA POR $  30.000)</a:t>
            </a:r>
          </a:p>
          <a:p>
            <a:pPr algn="just"/>
            <a:endParaRPr lang="es-ES" sz="1600" b="1" dirty="0" smtClean="0">
              <a:solidFill>
                <a:schemeClr val="tx1"/>
              </a:solidFill>
            </a:endParaRPr>
          </a:p>
          <a:p>
            <a:pPr algn="just"/>
            <a:r>
              <a:rPr lang="es-ES" b="1" dirty="0" smtClean="0">
                <a:solidFill>
                  <a:schemeClr val="tx1"/>
                </a:solidFill>
              </a:rPr>
              <a:t>LA SALA K DEL FUERO REVOCÓ EL DECISORIO EXTENDIENDO LA CONDENA A LA ASEGURADORA EN SU TOTALIDAD (LA COMPAÑÍA PODRÍA LUEGO REPETIR DE SU ASEGURADO LO QUE PAGASE EN EXCESO). </a:t>
            </a:r>
            <a:endParaRPr lang="es-AR" b="1" dirty="0" smtClean="0">
              <a:solidFill>
                <a:schemeClr val="tx1"/>
              </a:solidFill>
            </a:endParaRPr>
          </a:p>
          <a:p>
            <a:pPr algn="just"/>
            <a:r>
              <a:rPr lang="es-ES" b="1" dirty="0" smtClean="0">
                <a:solidFill>
                  <a:schemeClr val="tx1"/>
                </a:solidFill>
              </a:rPr>
              <a:t> </a:t>
            </a:r>
            <a:endParaRPr lang="es-AR" b="1" dirty="0" smtClean="0">
              <a:solidFill>
                <a:schemeClr val="tx1"/>
              </a:solidFill>
            </a:endParaRPr>
          </a:p>
          <a:p>
            <a:pPr algn="just"/>
            <a:r>
              <a:rPr lang="es-ES" b="1" dirty="0" smtClean="0">
                <a:solidFill>
                  <a:schemeClr val="tx1"/>
                </a:solidFill>
              </a:rPr>
              <a:t>LA COMPAÑÍA PLANTEÓ EL RECURSO EXTRAORDINARIO Y LA SALA ACEPTÓ. AUN CUANDO EN SU DICTAMEN DE ELEVACIÓN LA PROCURADORA DE CORTE ENTENDÍA QUE NO CORRESPONDÍA EL RECURSO, POR NO CONSITUIR UN TEMA ARBITRARIO, EL MÁXIMO TRIBUNAL ANALIZÓ EL CASO EN UN FALLO DEL 06/06/2017, DONDE RESULTA RELEVANTE EL VOTO, CON ARGUMENTOS PROPIOS, DEL DR. ROSENKRATZ (PRIMERA VEZ QUE SE EXPIDE SOBRE ESTOS TEMAS)</a:t>
            </a:r>
            <a:endParaRPr lang="es-AR" b="1" dirty="0" smtClean="0">
              <a:solidFill>
                <a:schemeClr val="tx1"/>
              </a:solidFill>
            </a:endParaRPr>
          </a:p>
          <a:p>
            <a:endParaRPr lang="es-ES" dirty="0" smtClean="0">
              <a:solidFill>
                <a:schemeClr val="tx1"/>
              </a:solidFill>
            </a:endParaRPr>
          </a:p>
          <a:p>
            <a:endParaRPr lang="es-ES" dirty="0">
              <a:solidFill>
                <a:schemeClr val="tx1"/>
              </a:solidFill>
            </a:endParaRPr>
          </a:p>
          <a:p>
            <a:endParaRPr lang="es-AR" dirty="0"/>
          </a:p>
        </p:txBody>
      </p:sp>
    </p:spTree>
    <p:extLst>
      <p:ext uri="{BB962C8B-B14F-4D97-AF65-F5344CB8AC3E}">
        <p14:creationId xmlns:p14="http://schemas.microsoft.com/office/powerpoint/2010/main" val="1904923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92500" lnSpcReduction="10000"/>
          </a:bodyPr>
          <a:lstStyle/>
          <a:p>
            <a:pPr algn="just"/>
            <a:endParaRPr lang="es-ES" sz="1200" b="1" dirty="0" smtClean="0">
              <a:solidFill>
                <a:srgbClr val="002060"/>
              </a:solidFill>
            </a:endParaRPr>
          </a:p>
          <a:p>
            <a:pPr algn="just"/>
            <a:r>
              <a:rPr lang="es-ES" sz="2800" b="1" i="1" dirty="0" smtClean="0">
                <a:solidFill>
                  <a:schemeClr val="tx1"/>
                </a:solidFill>
              </a:rPr>
              <a:t>“En </a:t>
            </a:r>
            <a:r>
              <a:rPr lang="es-ES" sz="2800" b="1" i="1" dirty="0">
                <a:solidFill>
                  <a:schemeClr val="tx1"/>
                </a:solidFill>
              </a:rPr>
              <a:t>efecto, la obligación de reparar el daño por parte del demandado nace del hecho de haberlo causado.</a:t>
            </a:r>
          </a:p>
          <a:p>
            <a:pPr algn="just"/>
            <a:r>
              <a:rPr lang="es-ES" sz="2800" b="1" i="1" dirty="0">
                <a:solidFill>
                  <a:schemeClr val="tx1"/>
                </a:solidFill>
              </a:rPr>
              <a:t>Ahora bien, </a:t>
            </a:r>
            <a:r>
              <a:rPr lang="es-ES" sz="2800" b="1" i="1" dirty="0">
                <a:solidFill>
                  <a:srgbClr val="FF0000"/>
                </a:solidFill>
              </a:rPr>
              <a:t>las aseguradoras no causan ningún daño</a:t>
            </a:r>
            <a:r>
              <a:rPr lang="es-ES" sz="2800" b="1" i="1" dirty="0">
                <a:solidFill>
                  <a:schemeClr val="tx1"/>
                </a:solidFill>
              </a:rPr>
              <a:t>, por lo que su obligación no puede nacer del hecho dañoso por el que pudo haber sido condenado el demandado. En todo caso, la obligación de las aseguradoras puede derivar de la ley o del hecho de haber </a:t>
            </a:r>
            <a:r>
              <a:rPr lang="es-ES" sz="2800" b="1" i="1" dirty="0" smtClean="0">
                <a:solidFill>
                  <a:schemeClr val="tx1"/>
                </a:solidFill>
              </a:rPr>
              <a:t>celebrado un </a:t>
            </a:r>
            <a:r>
              <a:rPr lang="es-ES" sz="2800" b="1" i="1" dirty="0">
                <a:solidFill>
                  <a:schemeClr val="tx1"/>
                </a:solidFill>
              </a:rPr>
              <a:t>contrato con el asegurado por el que se comprometió a responder por él -en las condiciones convenidas- en caso de que este fuere demandado.</a:t>
            </a:r>
          </a:p>
          <a:p>
            <a:pPr algn="just"/>
            <a:r>
              <a:rPr lang="es-ES" sz="2800" b="1" i="1" dirty="0">
                <a:solidFill>
                  <a:schemeClr val="tx1"/>
                </a:solidFill>
              </a:rPr>
              <a:t>Entonces, la obligación de las aseguradoras de reparar un daño puede tener una naturaleza legal o contractual dado que su origen no es el daño sino las normas jurídicas que rigen la materia o el contrato de seguro</a:t>
            </a:r>
            <a:r>
              <a:rPr lang="es-ES" sz="2800" b="1" i="1" dirty="0" smtClean="0">
                <a:solidFill>
                  <a:schemeClr val="tx1"/>
                </a:solidFill>
              </a:rPr>
              <a:t>.”</a:t>
            </a:r>
            <a:endParaRPr lang="es-ES" sz="2800" b="1" i="1" dirty="0">
              <a:solidFill>
                <a:schemeClr val="tx1"/>
              </a:solidFill>
            </a:endParaRPr>
          </a:p>
          <a:p>
            <a:endParaRPr lang="es-AR" dirty="0"/>
          </a:p>
        </p:txBody>
      </p:sp>
    </p:spTree>
    <p:extLst>
      <p:ext uri="{BB962C8B-B14F-4D97-AF65-F5344CB8AC3E}">
        <p14:creationId xmlns:p14="http://schemas.microsoft.com/office/powerpoint/2010/main" val="2833789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pPr algn="just"/>
            <a:endParaRPr lang="es-ES" sz="1200" b="1" dirty="0" smtClean="0">
              <a:solidFill>
                <a:srgbClr val="002060"/>
              </a:solidFill>
            </a:endParaRPr>
          </a:p>
          <a:p>
            <a:r>
              <a:rPr lang="es-ES" b="1" dirty="0" smtClean="0">
                <a:solidFill>
                  <a:schemeClr val="tx1"/>
                </a:solidFill>
              </a:rPr>
              <a:t>EN “FLORES” SE ESTABLECE LA ACTUAL MAYORÍA AUTOMATICA PARA TEMAS RELACIONADOS AL SEGURO, CONFORMADA POR LORENZETTI, HIGHTON DE NOLASCO Y ROSENKRANTZ, CON LA DISIDENCIA DE </a:t>
            </a:r>
            <a:r>
              <a:rPr lang="es-ES" b="1" dirty="0" smtClean="0">
                <a:solidFill>
                  <a:srgbClr val="FF0000"/>
                </a:solidFill>
              </a:rPr>
              <a:t>MAQUEDA (¿?)</a:t>
            </a:r>
            <a:r>
              <a:rPr lang="es-ES" b="1" dirty="0" smtClean="0">
                <a:solidFill>
                  <a:schemeClr val="tx1"/>
                </a:solidFill>
              </a:rPr>
              <a:t> Y ROSATTI</a:t>
            </a:r>
          </a:p>
          <a:p>
            <a:r>
              <a:rPr lang="es-ES" b="1" dirty="0" smtClean="0">
                <a:solidFill>
                  <a:schemeClr val="tx1"/>
                </a:solidFill>
              </a:rPr>
              <a:t>LOS VOTOS DE MAQUEDA SURGEN COMO CONTRADICTORIOS (A FAVOR EN “OBARRIO” Y “BUFFONI”, PERO EN DISIDENCIA EN “FLORES” Y SIGUIENTES, A PESAR DE SER CASOS ANÁLOGOS)</a:t>
            </a:r>
            <a:endParaRPr lang="es-ES" b="1" dirty="0" smtClean="0">
              <a:solidFill>
                <a:schemeClr val="tx1"/>
              </a:solidFill>
            </a:endParaRPr>
          </a:p>
        </p:txBody>
      </p:sp>
    </p:spTree>
    <p:extLst>
      <p:ext uri="{BB962C8B-B14F-4D97-AF65-F5344CB8AC3E}">
        <p14:creationId xmlns:p14="http://schemas.microsoft.com/office/powerpoint/2010/main" val="114357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pPr algn="just"/>
            <a:endParaRPr lang="es-ES" sz="1200" b="1" dirty="0" smtClean="0">
              <a:solidFill>
                <a:srgbClr val="002060"/>
              </a:solidFill>
            </a:endParaRPr>
          </a:p>
          <a:p>
            <a:r>
              <a:rPr lang="es-ES" b="1" dirty="0" smtClean="0">
                <a:solidFill>
                  <a:schemeClr val="tx1"/>
                </a:solidFill>
              </a:rPr>
              <a:t>LA CÁMARA SOSTIENE SU POSTURA, CRITICA FEROZMENTE LOS PROCUNCIAMIENTOS DE LA CORTE Y CONSIDERA AL SEGURO AUTOMOTOR OBLIGATORIO COMO UNA “ESTAFA”, “INSUFICIENTE, INMORAL E ILEGAL”</a:t>
            </a:r>
          </a:p>
          <a:p>
            <a:endParaRPr lang="es-ES" sz="2000" b="1" dirty="0" smtClean="0">
              <a:solidFill>
                <a:schemeClr val="tx1"/>
              </a:solidFill>
            </a:endParaRPr>
          </a:p>
          <a:p>
            <a:r>
              <a:rPr lang="es-ES" b="1" dirty="0" smtClean="0">
                <a:solidFill>
                  <a:schemeClr val="tx1"/>
                </a:solidFill>
              </a:rPr>
              <a:t>FALLO “PAPAGNO C/LADO” (SALA L – VOTO DEL DR. LIBERMAN)</a:t>
            </a:r>
            <a:endParaRPr lang="es-AR" b="1" dirty="0">
              <a:solidFill>
                <a:schemeClr val="tx1"/>
              </a:solidFill>
            </a:endParaRPr>
          </a:p>
        </p:txBody>
      </p:sp>
    </p:spTree>
    <p:extLst>
      <p:ext uri="{BB962C8B-B14F-4D97-AF65-F5344CB8AC3E}">
        <p14:creationId xmlns:p14="http://schemas.microsoft.com/office/powerpoint/2010/main" val="3754555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b="1" u="sng" dirty="0" smtClean="0">
                <a:solidFill>
                  <a:schemeClr val="tx1"/>
                </a:solidFill>
              </a:rPr>
              <a:t>SITUACION ACTUAL: FALLOS “SALOMÓNICOS”</a:t>
            </a:r>
          </a:p>
          <a:p>
            <a:pPr lvl="0" algn="just"/>
            <a:r>
              <a:rPr lang="es-ES" sz="2800" b="1" dirty="0">
                <a:solidFill>
                  <a:schemeClr val="tx1"/>
                </a:solidFill>
              </a:rPr>
              <a:t>Sala “J” – Mayo de 2018 - “</a:t>
            </a:r>
            <a:r>
              <a:rPr lang="es-ES" sz="2800" b="1" dirty="0" err="1">
                <a:solidFill>
                  <a:schemeClr val="tx1"/>
                </a:solidFill>
              </a:rPr>
              <a:t>Risser</a:t>
            </a:r>
            <a:r>
              <a:rPr lang="es-ES" sz="2800" b="1" dirty="0">
                <a:solidFill>
                  <a:schemeClr val="tx1"/>
                </a:solidFill>
              </a:rPr>
              <a:t>, Patricia c/Maldonado, Raúl” </a:t>
            </a:r>
            <a:r>
              <a:rPr lang="es-ES" sz="2800" b="1" dirty="0" smtClean="0">
                <a:solidFill>
                  <a:schemeClr val="tx1"/>
                </a:solidFill>
              </a:rPr>
              <a:t>– Límite </a:t>
            </a:r>
            <a:r>
              <a:rPr lang="es-ES" sz="2800" b="1" dirty="0">
                <a:solidFill>
                  <a:schemeClr val="tx1"/>
                </a:solidFill>
              </a:rPr>
              <a:t>de póliza: $ 90.000 (accidente del año 2010) – Condena con los límites de cobertura automotor vigentes a la fecha del pronunciamiento ($ 400.000) </a:t>
            </a:r>
            <a:endParaRPr lang="es-ES" sz="2800" b="1" dirty="0" smtClean="0">
              <a:solidFill>
                <a:schemeClr val="tx1"/>
              </a:solidFill>
            </a:endParaRPr>
          </a:p>
          <a:p>
            <a:pPr lvl="0" algn="just"/>
            <a:r>
              <a:rPr lang="es-ES" sz="1600" b="1" dirty="0">
                <a:solidFill>
                  <a:schemeClr val="tx1"/>
                </a:solidFill>
              </a:rPr>
              <a:t> </a:t>
            </a:r>
            <a:endParaRPr lang="es-AR" sz="1600" b="1" dirty="0">
              <a:solidFill>
                <a:schemeClr val="tx1"/>
              </a:solidFill>
            </a:endParaRPr>
          </a:p>
          <a:p>
            <a:pPr algn="just"/>
            <a:r>
              <a:rPr lang="es-ES" sz="2800" b="1" dirty="0">
                <a:solidFill>
                  <a:schemeClr val="tx1"/>
                </a:solidFill>
              </a:rPr>
              <a:t>“Martínez, Emir vs. </a:t>
            </a:r>
            <a:r>
              <a:rPr lang="es-ES" sz="2800" b="1" dirty="0" err="1">
                <a:solidFill>
                  <a:schemeClr val="tx1"/>
                </a:solidFill>
              </a:rPr>
              <a:t>Boito</a:t>
            </a:r>
            <a:r>
              <a:rPr lang="es-ES" sz="2800" b="1" dirty="0">
                <a:solidFill>
                  <a:schemeClr val="tx1"/>
                </a:solidFill>
              </a:rPr>
              <a:t>, Alfredo” SCJ de Bs. As. 21-02-2018 </a:t>
            </a:r>
            <a:r>
              <a:rPr lang="es-ES" sz="2800" b="1" dirty="0" smtClean="0">
                <a:solidFill>
                  <a:schemeClr val="tx1"/>
                </a:solidFill>
              </a:rPr>
              <a:t>Límite </a:t>
            </a:r>
            <a:r>
              <a:rPr lang="es-ES" sz="2800" b="1" dirty="0">
                <a:solidFill>
                  <a:schemeClr val="tx1"/>
                </a:solidFill>
              </a:rPr>
              <a:t>de póliza: $ 30.000 (accidente del año 2006). Fallo de 1° instancia rechaza demanda, Cámara la acepta en los límites del art. 118; actora apela y la Corte bonaerense por mayoría condena en base al límite vigente al momento de la liquidación de condena de Cámara ($ 120.000)</a:t>
            </a:r>
            <a:endParaRPr lang="es-AR" sz="2800" b="1" dirty="0">
              <a:solidFill>
                <a:schemeClr val="tx1"/>
              </a:solidFill>
            </a:endParaRPr>
          </a:p>
          <a:p>
            <a:endParaRPr lang="es-AR" b="1" u="sng" dirty="0">
              <a:solidFill>
                <a:schemeClr val="tx1"/>
              </a:solidFill>
            </a:endParaRPr>
          </a:p>
        </p:txBody>
      </p:sp>
    </p:spTree>
    <p:extLst>
      <p:ext uri="{BB962C8B-B14F-4D97-AF65-F5344CB8AC3E}">
        <p14:creationId xmlns:p14="http://schemas.microsoft.com/office/powerpoint/2010/main" val="3757922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62500" lnSpcReduction="20000"/>
          </a:bodyPr>
          <a:lstStyle/>
          <a:p>
            <a:endParaRPr lang="es-ES" sz="1000" b="1" u="sng" dirty="0" smtClean="0">
              <a:solidFill>
                <a:srgbClr val="002060"/>
              </a:solidFill>
            </a:endParaRPr>
          </a:p>
          <a:p>
            <a:r>
              <a:rPr lang="es-ES" sz="3800" b="1" u="sng" dirty="0" smtClean="0">
                <a:solidFill>
                  <a:srgbClr val="002060"/>
                </a:solidFill>
              </a:rPr>
              <a:t>PRESENTACIÓN</a:t>
            </a:r>
            <a:r>
              <a:rPr lang="es-ES" sz="2800" dirty="0">
                <a:solidFill>
                  <a:srgbClr val="002060"/>
                </a:solidFill>
              </a:rPr>
              <a:t> </a:t>
            </a:r>
            <a:endParaRPr lang="es-ES" sz="2800" dirty="0" smtClean="0">
              <a:solidFill>
                <a:srgbClr val="002060"/>
              </a:solidFill>
            </a:endParaRPr>
          </a:p>
          <a:p>
            <a:endParaRPr lang="es-AR" sz="1800" dirty="0">
              <a:solidFill>
                <a:srgbClr val="002060"/>
              </a:solidFill>
            </a:endParaRPr>
          </a:p>
          <a:p>
            <a:pPr algn="just"/>
            <a:r>
              <a:rPr lang="es-ES" sz="3800" b="1" dirty="0">
                <a:solidFill>
                  <a:schemeClr val="tx1"/>
                </a:solidFill>
              </a:rPr>
              <a:t>El Fuero Civil -</a:t>
            </a:r>
            <a:r>
              <a:rPr lang="es-ES" sz="3800" b="1" dirty="0" smtClean="0">
                <a:solidFill>
                  <a:schemeClr val="tx1"/>
                </a:solidFill>
              </a:rPr>
              <a:t>y muy particularmente la </a:t>
            </a:r>
            <a:r>
              <a:rPr lang="es-ES" sz="3800" b="1" dirty="0">
                <a:solidFill>
                  <a:schemeClr val="tx1"/>
                </a:solidFill>
              </a:rPr>
              <a:t>Cámara Nacional de Apelaciones en lo </a:t>
            </a:r>
            <a:r>
              <a:rPr lang="es-ES" sz="3800" b="1" dirty="0" smtClean="0">
                <a:solidFill>
                  <a:schemeClr val="tx1"/>
                </a:solidFill>
              </a:rPr>
              <a:t>Civil</a:t>
            </a:r>
            <a:r>
              <a:rPr lang="es-ES" sz="3800" b="1" dirty="0">
                <a:solidFill>
                  <a:schemeClr val="tx1"/>
                </a:solidFill>
              </a:rPr>
              <a:t>-</a:t>
            </a:r>
            <a:r>
              <a:rPr lang="es-ES" sz="3800" b="1" dirty="0" smtClean="0">
                <a:solidFill>
                  <a:schemeClr val="tx1"/>
                </a:solidFill>
              </a:rPr>
              <a:t> viene expresando en </a:t>
            </a:r>
            <a:r>
              <a:rPr lang="es-ES" sz="3800" b="1" dirty="0">
                <a:solidFill>
                  <a:schemeClr val="tx1"/>
                </a:solidFill>
              </a:rPr>
              <a:t>forma reiterada su rechazo al Art. 118 de la Ley de </a:t>
            </a:r>
            <a:r>
              <a:rPr lang="es-ES" sz="3800" b="1" dirty="0" smtClean="0">
                <a:solidFill>
                  <a:schemeClr val="tx1"/>
                </a:solidFill>
              </a:rPr>
              <a:t>Seguros, el cual establece que la aseguradora responde </a:t>
            </a:r>
            <a:r>
              <a:rPr lang="es-ES" sz="3800" b="1" u="sng" dirty="0" smtClean="0">
                <a:solidFill>
                  <a:srgbClr val="FF0000"/>
                </a:solidFill>
              </a:rPr>
              <a:t>“en la medida del seguro”</a:t>
            </a:r>
            <a:r>
              <a:rPr lang="es-ES" sz="3800" b="1" dirty="0" smtClean="0">
                <a:solidFill>
                  <a:schemeClr val="tx1"/>
                </a:solidFill>
              </a:rPr>
              <a:t> planteando la inoponibilidad </a:t>
            </a:r>
            <a:r>
              <a:rPr lang="es-ES" sz="3800" b="1" dirty="0">
                <a:solidFill>
                  <a:schemeClr val="tx1"/>
                </a:solidFill>
              </a:rPr>
              <a:t>al tercero </a:t>
            </a:r>
            <a:r>
              <a:rPr lang="es-ES" sz="3800" b="1" dirty="0" smtClean="0">
                <a:solidFill>
                  <a:schemeClr val="tx1"/>
                </a:solidFill>
              </a:rPr>
              <a:t>de aspectos tales </a:t>
            </a:r>
            <a:r>
              <a:rPr lang="es-ES" sz="3800" b="1" dirty="0">
                <a:solidFill>
                  <a:schemeClr val="tx1"/>
                </a:solidFill>
              </a:rPr>
              <a:t>como: </a:t>
            </a:r>
            <a:endParaRPr lang="es-AR" sz="3800" b="1" dirty="0">
              <a:solidFill>
                <a:schemeClr val="tx1"/>
              </a:solidFill>
            </a:endParaRPr>
          </a:p>
          <a:p>
            <a:endParaRPr lang="es-AR" sz="3100" b="1" dirty="0">
              <a:solidFill>
                <a:schemeClr val="tx1"/>
              </a:solidFill>
            </a:endParaRPr>
          </a:p>
          <a:p>
            <a:pPr algn="l"/>
            <a:r>
              <a:rPr lang="es-ES" sz="3800" b="1" dirty="0">
                <a:solidFill>
                  <a:schemeClr val="tx1"/>
                </a:solidFill>
              </a:rPr>
              <a:t>1 – FRANQUICIAS</a:t>
            </a:r>
            <a:endParaRPr lang="es-AR" sz="3800" b="1" dirty="0">
              <a:solidFill>
                <a:schemeClr val="tx1"/>
              </a:solidFill>
            </a:endParaRPr>
          </a:p>
          <a:p>
            <a:pPr algn="l"/>
            <a:r>
              <a:rPr lang="es-ES" sz="3800" b="1" dirty="0" smtClean="0">
                <a:solidFill>
                  <a:schemeClr val="tx1"/>
                </a:solidFill>
              </a:rPr>
              <a:t>2 </a:t>
            </a:r>
            <a:r>
              <a:rPr lang="es-ES" sz="3800" b="1" dirty="0">
                <a:solidFill>
                  <a:schemeClr val="tx1"/>
                </a:solidFill>
              </a:rPr>
              <a:t>– CLÁUSULAS LIMITATIVAS O DE </a:t>
            </a:r>
            <a:r>
              <a:rPr lang="es-ES" sz="3800" b="1" dirty="0" smtClean="0">
                <a:solidFill>
                  <a:schemeClr val="tx1"/>
                </a:solidFill>
              </a:rPr>
              <a:t>EXCLUSIÓN</a:t>
            </a:r>
          </a:p>
          <a:p>
            <a:pPr algn="l"/>
            <a:r>
              <a:rPr lang="es-ES" sz="3800" b="1" dirty="0" smtClean="0">
                <a:solidFill>
                  <a:schemeClr val="tx1"/>
                </a:solidFill>
              </a:rPr>
              <a:t>3 </a:t>
            </a:r>
            <a:r>
              <a:rPr lang="es-ES" sz="3800" b="1" dirty="0">
                <a:solidFill>
                  <a:schemeClr val="tx1"/>
                </a:solidFill>
              </a:rPr>
              <a:t>– LÍMITE DEL SEGURO AUTOMOTOR OBLIGATORIO</a:t>
            </a:r>
            <a:endParaRPr lang="es-AR" sz="3800" b="1" dirty="0">
              <a:solidFill>
                <a:schemeClr val="tx1"/>
              </a:solidFill>
            </a:endParaRPr>
          </a:p>
          <a:p>
            <a:pPr algn="l"/>
            <a:r>
              <a:rPr lang="es-ES" sz="3800" b="1" dirty="0" smtClean="0">
                <a:solidFill>
                  <a:schemeClr val="tx1"/>
                </a:solidFill>
              </a:rPr>
              <a:t>4 </a:t>
            </a:r>
            <a:r>
              <a:rPr lang="es-ES" sz="3800" b="1" dirty="0">
                <a:solidFill>
                  <a:schemeClr val="tx1"/>
                </a:solidFill>
              </a:rPr>
              <a:t>– LÍMITE DEL SEGURO AUTOMOTOR VOLUNTARIO</a:t>
            </a:r>
            <a:endParaRPr lang="es-AR" sz="3800" b="1" dirty="0">
              <a:solidFill>
                <a:schemeClr val="tx1"/>
              </a:solidFill>
            </a:endParaRPr>
          </a:p>
          <a:p>
            <a:pPr lvl="0" algn="l"/>
            <a:r>
              <a:rPr lang="es-ES" sz="3800" b="1" dirty="0" smtClean="0">
                <a:solidFill>
                  <a:schemeClr val="tx1"/>
                </a:solidFill>
              </a:rPr>
              <a:t>5 – SUMAS ASEGURADAS EN OTRAS PÓLIZAS </a:t>
            </a:r>
            <a:r>
              <a:rPr lang="es-ES" sz="3800" b="1" dirty="0">
                <a:solidFill>
                  <a:schemeClr val="tx1"/>
                </a:solidFill>
              </a:rPr>
              <a:t>DE </a:t>
            </a:r>
            <a:r>
              <a:rPr lang="es-ES" sz="3800" b="1" dirty="0" smtClean="0">
                <a:solidFill>
                  <a:schemeClr val="tx1"/>
                </a:solidFill>
              </a:rPr>
              <a:t>RESPONSABILIDAD </a:t>
            </a:r>
            <a:r>
              <a:rPr lang="es-ES" sz="3800" b="1" dirty="0">
                <a:solidFill>
                  <a:schemeClr val="tx1"/>
                </a:solidFill>
              </a:rPr>
              <a:t>CIVIL </a:t>
            </a:r>
            <a:r>
              <a:rPr lang="es-ES" sz="3800" b="1" dirty="0" smtClean="0">
                <a:solidFill>
                  <a:schemeClr val="tx1"/>
                </a:solidFill>
              </a:rPr>
              <a:t>(MALA PRAXIS MÉDICA – RESP. CIVIL COLEGIOS)</a:t>
            </a:r>
          </a:p>
          <a:p>
            <a:pPr lvl="0" algn="l"/>
            <a:r>
              <a:rPr lang="es-ES" sz="3800" b="1" dirty="0" smtClean="0">
                <a:solidFill>
                  <a:srgbClr val="FF0000"/>
                </a:solidFill>
              </a:rPr>
              <a:t>(este orden no es por relevancia, si no que obedece a la cronología de los fallos de la CSJN)</a:t>
            </a:r>
            <a:endParaRPr lang="es-AR" sz="3800" b="1" dirty="0">
              <a:solidFill>
                <a:srgbClr val="FF0000"/>
              </a:solidFill>
            </a:endParaRPr>
          </a:p>
          <a:p>
            <a:pPr algn="l"/>
            <a:endParaRPr lang="es-ES" dirty="0" smtClean="0"/>
          </a:p>
          <a:p>
            <a:pPr algn="l"/>
            <a:endParaRPr lang="es-ES" b="1" dirty="0" smtClean="0">
              <a:solidFill>
                <a:srgbClr val="002060"/>
              </a:solidFill>
            </a:endParaRPr>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b="1" u="sng" dirty="0" smtClean="0">
                <a:solidFill>
                  <a:srgbClr val="002060"/>
                </a:solidFill>
              </a:rPr>
              <a:t>4- LIMITE DEL SEGURO AUTOMOTOR </a:t>
            </a:r>
            <a:r>
              <a:rPr lang="es-ES" b="1" u="sng" dirty="0" smtClean="0">
                <a:solidFill>
                  <a:srgbClr val="002060"/>
                </a:solidFill>
              </a:rPr>
              <a:t>VOLUNTARIO</a:t>
            </a:r>
          </a:p>
          <a:p>
            <a:endParaRPr lang="es-ES" sz="2000" b="1" u="sng" dirty="0">
              <a:solidFill>
                <a:srgbClr val="002060"/>
              </a:solidFill>
            </a:endParaRPr>
          </a:p>
          <a:p>
            <a:r>
              <a:rPr lang="es-ES" sz="2800" b="1" u="sng" dirty="0">
                <a:solidFill>
                  <a:srgbClr val="FF0000"/>
                </a:solidFill>
              </a:rPr>
              <a:t>CAUSAS “AIMAR C/MOLINA Y ALDASORO C/MOLINA”</a:t>
            </a:r>
            <a:endParaRPr lang="es-AR" sz="2800" u="sng" dirty="0">
              <a:solidFill>
                <a:srgbClr val="FF0000"/>
              </a:solidFill>
            </a:endParaRPr>
          </a:p>
          <a:p>
            <a:endParaRPr lang="es-ES" b="1" u="sng" dirty="0" smtClean="0">
              <a:solidFill>
                <a:srgbClr val="002060"/>
              </a:solidFill>
            </a:endParaRPr>
          </a:p>
          <a:p>
            <a:pPr algn="just"/>
            <a:r>
              <a:rPr lang="es-ES" b="1" dirty="0" smtClean="0">
                <a:solidFill>
                  <a:schemeClr val="tx1"/>
                </a:solidFill>
              </a:rPr>
              <a:t>UNA CÁMARA PROPONE QUE UNA ASEGURADORA DEBIÓ INCUMPLIR EL RÉGIMEN LEGAL VIGENTE EN MATERIA ASEGURADORA (FALLO DESACERTADO Y CON NOTORIAS SEÑALES DE DESCONOCIMIENTO</a:t>
            </a:r>
            <a:r>
              <a:rPr lang="es-ES" b="1" dirty="0" smtClean="0"/>
              <a:t>)</a:t>
            </a:r>
          </a:p>
        </p:txBody>
      </p:sp>
    </p:spTree>
    <p:extLst>
      <p:ext uri="{BB962C8B-B14F-4D97-AF65-F5344CB8AC3E}">
        <p14:creationId xmlns:p14="http://schemas.microsoft.com/office/powerpoint/2010/main" val="2872171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70000" lnSpcReduction="20000"/>
          </a:bodyPr>
          <a:lstStyle/>
          <a:p>
            <a:pPr algn="just"/>
            <a:endParaRPr lang="es-ES" b="1" dirty="0" smtClean="0">
              <a:solidFill>
                <a:schemeClr val="tx1"/>
              </a:solidFill>
            </a:endParaRPr>
          </a:p>
          <a:p>
            <a:pPr algn="just"/>
            <a:r>
              <a:rPr lang="es-ES" b="1" dirty="0" smtClean="0">
                <a:solidFill>
                  <a:schemeClr val="tx1"/>
                </a:solidFill>
              </a:rPr>
              <a:t>DOS DEMANDAS ACUMULADAS POR UN ACCIDENTE DE TRÁNSITO OCURRIDO EN AGOSTO DEL AÑO 2010 CON DOS PERSONAS FALLECIDAS (RECLAMABAN SUS DERECHOHABIENTES Y UNA EMPRESA DE LA CUAL UNO ERA SOCIO). EL FALLO DE PRIMERA INSTANCIA (JULIO DE 2015) ADMITIÓ UN 70 % DE RESPONSABILIDAD DE LA PARTE DEMANDADA Y LA CONDENA JUNTO A SU ASEGURADORA EN LA MEDIDA DEL SEGURO. S.A.: $ 3.000.000.</a:t>
            </a:r>
          </a:p>
          <a:p>
            <a:pPr algn="just"/>
            <a:endParaRPr lang="es-AR" sz="2600" b="1" dirty="0" smtClean="0">
              <a:solidFill>
                <a:schemeClr val="tx1"/>
              </a:solidFill>
            </a:endParaRPr>
          </a:p>
          <a:p>
            <a:pPr algn="just"/>
            <a:r>
              <a:rPr lang="es-ES" b="1" dirty="0" smtClean="0">
                <a:solidFill>
                  <a:schemeClr val="tx1"/>
                </a:solidFill>
              </a:rPr>
              <a:t>LA SALA “C” DE LA CÁMARA EN MAYO DE 2016 MODIFICA LA SENTENCIA, LLEVA LA RESPONSABILIDAD DE LAS VÍCTIMAS EN EL HECHO AL 40%, PERO AUMENTA LA INDEMNIZACIÓN Y DECLARA LA NULIDAD DEL LÍMITE DE COBERTURA. 	</a:t>
            </a:r>
          </a:p>
          <a:p>
            <a:pPr algn="just"/>
            <a:endParaRPr lang="es-AR" sz="2600" b="1" dirty="0" smtClean="0">
              <a:solidFill>
                <a:schemeClr val="tx1"/>
              </a:solidFill>
            </a:endParaRPr>
          </a:p>
          <a:p>
            <a:pPr algn="just"/>
            <a:r>
              <a:rPr lang="es-ES" b="1" dirty="0" smtClean="0">
                <a:solidFill>
                  <a:schemeClr val="tx1"/>
                </a:solidFill>
              </a:rPr>
              <a:t>EL 24/04/2018 LA CORTE SUPREMA EN UN FALLO DE CASI 1 CARILLA VUELVE A RATIFICAR LA POSTURA EXPUESTA EN “FLORES” Y ORDENA QUE LA CONDENA A LA ASEGURADORA DEBERÁ SER EN LOS LÍMITES DE CONTRATACIÓN (AL IGUAL QUE EN “FLORES”, LA MAYORÍA FUE LORENZETTI, HIGHTON DE NOLASCO Y ROSENKRATZ, MIENTRAS MAQUEDA Y ROSSATTI ESTUVIERON EN DISIDENCIA CON LA CONCESIÓN DEL RECURSO).</a:t>
            </a:r>
            <a:endParaRPr lang="es-AR" b="1" dirty="0">
              <a:solidFill>
                <a:schemeClr val="tx1"/>
              </a:solidFill>
            </a:endParaRPr>
          </a:p>
        </p:txBody>
      </p:sp>
    </p:spTree>
    <p:extLst>
      <p:ext uri="{BB962C8B-B14F-4D97-AF65-F5344CB8AC3E}">
        <p14:creationId xmlns:p14="http://schemas.microsoft.com/office/powerpoint/2010/main" val="1698415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77500" lnSpcReduction="20000"/>
          </a:bodyPr>
          <a:lstStyle/>
          <a:p>
            <a:r>
              <a:rPr lang="es-ES" b="1" u="sng" dirty="0" smtClean="0">
                <a:solidFill>
                  <a:srgbClr val="002060"/>
                </a:solidFill>
              </a:rPr>
              <a:t>5- OTROS CASOS DE LÍMITES ASEGURADOS EN PÓLIZAS DE RESPONSABILIDAD </a:t>
            </a:r>
            <a:r>
              <a:rPr lang="es-ES" b="1" u="sng" dirty="0" smtClean="0">
                <a:solidFill>
                  <a:srgbClr val="002060"/>
                </a:solidFill>
              </a:rPr>
              <a:t>CIVIL (AGUNOS EN COBERTURAS OBLIGATORIAS)</a:t>
            </a:r>
          </a:p>
          <a:p>
            <a:endParaRPr lang="es-ES" sz="2600" dirty="0" smtClean="0"/>
          </a:p>
          <a:p>
            <a:pPr algn="just"/>
            <a:r>
              <a:rPr lang="es-ES" b="1" dirty="0" smtClean="0">
                <a:solidFill>
                  <a:schemeClr val="tx1"/>
                </a:solidFill>
              </a:rPr>
              <a:t>RESP. CIVIL DE ESTABLECIMIENTOS EDUCATIVOS: SEGURO DE CONTRATACIÓN OBLIGATORIA A PARTIR DE LA MODIFICACIÓN DEL ART. 1117 DEL VIEJO CÓDIGO CIVIL (AÑO 1997), SOSTENIDA POR EL ACTUAL 1767 CCYC, QUE INCREÍBLEMENTE </a:t>
            </a:r>
            <a:r>
              <a:rPr lang="es-ES" b="1" u="sng" dirty="0" smtClean="0">
                <a:solidFill>
                  <a:schemeClr val="tx1"/>
                </a:solidFill>
              </a:rPr>
              <a:t>NUNCA</a:t>
            </a:r>
            <a:r>
              <a:rPr lang="es-ES" b="1" dirty="0" smtClean="0">
                <a:solidFill>
                  <a:schemeClr val="tx1"/>
                </a:solidFill>
              </a:rPr>
              <a:t> FUE DEBIDAMENTE REGLAMENTADO POR LA SSN.</a:t>
            </a:r>
            <a:endParaRPr lang="es-AR" b="1" dirty="0" smtClean="0">
              <a:solidFill>
                <a:schemeClr val="tx1"/>
              </a:solidFill>
            </a:endParaRPr>
          </a:p>
          <a:p>
            <a:pPr algn="just"/>
            <a:r>
              <a:rPr lang="es-ES" b="1" dirty="0" smtClean="0">
                <a:solidFill>
                  <a:schemeClr val="tx1"/>
                </a:solidFill>
              </a:rPr>
              <a:t> </a:t>
            </a:r>
            <a:endParaRPr lang="es-AR" b="1" dirty="0" smtClean="0">
              <a:solidFill>
                <a:schemeClr val="tx1"/>
              </a:solidFill>
            </a:endParaRPr>
          </a:p>
          <a:p>
            <a:pPr lvl="0" algn="just"/>
            <a:r>
              <a:rPr lang="es-ES" b="1" dirty="0" smtClean="0">
                <a:solidFill>
                  <a:schemeClr val="tx1"/>
                </a:solidFill>
              </a:rPr>
              <a:t>HAY UN CASO CON FALLO DE LA CSJN, DE FECHA 10/11/2015, EN AUTOS “FERNÁNDEZ, GUSTAVO C/GCBA–SEC. DE EDUCACIÓN POR ACCIDENTE ESCOLAR”. TANTO EL FALLO DE 1º INSTANCIA Y SU CONFIRMACIÓN POR LA SALA “M” CONDENARON AL GCBA SIN LÍMITES (LA PÓLIZA EMITIDA TENÍA UNA SUMA ASEGURADA DE $ 1.000.000, CON SUBLÍMITE DE $ 100.000 POR PERSONA) – LA CORTE DEJÓ ESA CONDENA SIN EFECTO. </a:t>
            </a:r>
            <a:endParaRPr lang="es-AR" b="1" dirty="0">
              <a:solidFill>
                <a:schemeClr val="tx1"/>
              </a:solidFill>
            </a:endParaRPr>
          </a:p>
        </p:txBody>
      </p:sp>
    </p:spTree>
    <p:extLst>
      <p:ext uri="{BB962C8B-B14F-4D97-AF65-F5344CB8AC3E}">
        <p14:creationId xmlns:p14="http://schemas.microsoft.com/office/powerpoint/2010/main" val="2157157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b="1" u="sng" dirty="0" smtClean="0">
                <a:solidFill>
                  <a:srgbClr val="002060"/>
                </a:solidFill>
              </a:rPr>
              <a:t>LA MAYOR PREOCUPACIÓN ACTUAL: LAS CONDENAS EN CAUSAS POR MALA PRAXIS MÉDICA</a:t>
            </a:r>
          </a:p>
          <a:p>
            <a:r>
              <a:rPr lang="es-ES" b="1" u="sng" dirty="0" smtClean="0">
                <a:solidFill>
                  <a:srgbClr val="002060"/>
                </a:solidFill>
              </a:rPr>
              <a:t>EL BOTÓN DE MUESTRA:</a:t>
            </a:r>
          </a:p>
          <a:p>
            <a:endParaRPr lang="es-ES" sz="1100" b="1" u="sng" dirty="0">
              <a:solidFill>
                <a:srgbClr val="002060"/>
              </a:solidFill>
            </a:endParaRPr>
          </a:p>
          <a:p>
            <a:pPr algn="just"/>
            <a:r>
              <a:rPr lang="es-ES" sz="2600" b="1" dirty="0" smtClean="0">
                <a:solidFill>
                  <a:schemeClr val="tx1"/>
                </a:solidFill>
              </a:rPr>
              <a:t>FALLO “RAMÍREZ C/MIGLIORA: 1</a:t>
            </a:r>
            <a:r>
              <a:rPr lang="es-AR" sz="2600" b="1" dirty="0" smtClean="0">
                <a:solidFill>
                  <a:schemeClr val="tx1"/>
                </a:solidFill>
              </a:rPr>
              <a:t>º</a:t>
            </a:r>
            <a:r>
              <a:rPr lang="es-ES" sz="2600" b="1" dirty="0" smtClean="0">
                <a:solidFill>
                  <a:schemeClr val="tx1"/>
                </a:solidFill>
              </a:rPr>
              <a:t> INSTANCIA CONDENA SIN LÍMITES A LA ASEGURADORA, PORQUE EL SEGURO MÉDICO ES “VIRTUALMENTE OBLIGATORIO” (¿¿??)</a:t>
            </a:r>
          </a:p>
          <a:p>
            <a:pPr algn="just"/>
            <a:endParaRPr lang="es-ES" sz="1000" b="1" dirty="0" smtClean="0">
              <a:solidFill>
                <a:schemeClr val="tx1"/>
              </a:solidFill>
            </a:endParaRPr>
          </a:p>
          <a:p>
            <a:pPr algn="just"/>
            <a:r>
              <a:rPr lang="es-ES" sz="2600" b="1" dirty="0" smtClean="0">
                <a:solidFill>
                  <a:schemeClr val="tx1"/>
                </a:solidFill>
              </a:rPr>
              <a:t>LA CÁMARA (SALA “H”) CONFIRMA E INCREMENTA MONTOS – S.A.: $ 150.000 – CONDENA ACTUALIZADA: $ 6.000.000 (EL CASO SE ENCUENTRA ELEVADO EN QUEJA ANTE LA CORTE, DESDE HACE 2 AÑOS). AUNQUE SALGA UN FALLO REVOCATORIO DIFÍCIL RECUPERAR LO ABONADO DE MAS !!</a:t>
            </a:r>
            <a:endParaRPr lang="es-AR" sz="2600" b="1" dirty="0" smtClean="0">
              <a:solidFill>
                <a:schemeClr val="tx1"/>
              </a:solidFill>
            </a:endParaRPr>
          </a:p>
          <a:p>
            <a:endParaRPr lang="es-ES" b="1" u="sng" dirty="0" smtClean="0">
              <a:solidFill>
                <a:srgbClr val="002060"/>
              </a:solidFill>
            </a:endParaRPr>
          </a:p>
          <a:p>
            <a:endParaRPr lang="es-ES" b="1" u="sng" dirty="0">
              <a:solidFill>
                <a:srgbClr val="002060"/>
              </a:solidFill>
            </a:endParaRPr>
          </a:p>
          <a:p>
            <a:endParaRPr lang="es-ES" b="1" u="sng" dirty="0" smtClean="0">
              <a:solidFill>
                <a:srgbClr val="002060"/>
              </a:solidFill>
            </a:endParaRPr>
          </a:p>
          <a:p>
            <a:endParaRPr lang="es-ES" dirty="0" smtClean="0"/>
          </a:p>
        </p:txBody>
      </p:sp>
    </p:spTree>
    <p:extLst>
      <p:ext uri="{BB962C8B-B14F-4D97-AF65-F5344CB8AC3E}">
        <p14:creationId xmlns:p14="http://schemas.microsoft.com/office/powerpoint/2010/main" val="989895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endParaRPr lang="es-ES" b="1" u="sng" dirty="0" smtClean="0">
              <a:solidFill>
                <a:srgbClr val="002060"/>
              </a:solidFill>
            </a:endParaRPr>
          </a:p>
          <a:p>
            <a:r>
              <a:rPr lang="es-ES" b="1" dirty="0" smtClean="0">
                <a:solidFill>
                  <a:srgbClr val="FF0000"/>
                </a:solidFill>
              </a:rPr>
              <a:t>¿¿</a:t>
            </a:r>
            <a:r>
              <a:rPr lang="es-ES" b="1" dirty="0" smtClean="0">
                <a:solidFill>
                  <a:srgbClr val="FF0000"/>
                </a:solidFill>
              </a:rPr>
              <a:t>PUEDE </a:t>
            </a:r>
            <a:r>
              <a:rPr lang="es-ES" b="1" dirty="0" smtClean="0">
                <a:solidFill>
                  <a:srgbClr val="FF0000"/>
                </a:solidFill>
              </a:rPr>
              <a:t>LA REITERACIÓN DE ESTOS FALLOS LLEVAR </a:t>
            </a:r>
            <a:r>
              <a:rPr lang="es-ES" b="1" dirty="0" smtClean="0">
                <a:solidFill>
                  <a:srgbClr val="FF0000"/>
                </a:solidFill>
              </a:rPr>
              <a:t>AL MERCADO ASEGURADOR A UNA ESPECIE DE “LOCK OUT” DE </a:t>
            </a:r>
            <a:r>
              <a:rPr lang="es-ES" b="1" dirty="0" smtClean="0">
                <a:solidFill>
                  <a:srgbClr val="FF0000"/>
                </a:solidFill>
              </a:rPr>
              <a:t>COBERTURAS DE R.C.??</a:t>
            </a:r>
          </a:p>
          <a:p>
            <a:endParaRPr lang="es-ES" b="1" dirty="0" smtClean="0">
              <a:solidFill>
                <a:srgbClr val="FF0000"/>
              </a:solidFill>
            </a:endParaRPr>
          </a:p>
          <a:p>
            <a:r>
              <a:rPr lang="es-ES" b="1" dirty="0" smtClean="0">
                <a:solidFill>
                  <a:srgbClr val="FF0000"/>
                </a:solidFill>
              </a:rPr>
              <a:t>HAY UNA ENORME CANTIDAD DE COBERTURAS EN RIESGO: MALA PRAXIS MÉDICA, ESTABLECIMIENTOS EDUCATIVOS, ASCENSORES, CARTELES, CALDERAS, BOLICHES, VOLQUETES, ETC.”   </a:t>
            </a:r>
            <a:endParaRPr lang="es-AR" b="1" dirty="0">
              <a:solidFill>
                <a:srgbClr val="FF0000"/>
              </a:solidFill>
            </a:endParaRPr>
          </a:p>
        </p:txBody>
      </p:sp>
    </p:spTree>
    <p:extLst>
      <p:ext uri="{BB962C8B-B14F-4D97-AF65-F5344CB8AC3E}">
        <p14:creationId xmlns:p14="http://schemas.microsoft.com/office/powerpoint/2010/main" val="927076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endParaRPr lang="es-ES" b="1" u="sng" dirty="0" smtClean="0">
              <a:solidFill>
                <a:srgbClr val="002060"/>
              </a:solidFill>
            </a:endParaRPr>
          </a:p>
          <a:p>
            <a:endParaRPr lang="es-ES" b="1" u="sng" dirty="0">
              <a:solidFill>
                <a:srgbClr val="002060"/>
              </a:solidFill>
            </a:endParaRPr>
          </a:p>
          <a:p>
            <a:endParaRPr lang="es-ES" b="1" u="sng" dirty="0" smtClean="0">
              <a:solidFill>
                <a:srgbClr val="002060"/>
              </a:solidFill>
            </a:endParaRPr>
          </a:p>
          <a:p>
            <a:r>
              <a:rPr lang="es-ES" sz="3600" b="1" u="sng" dirty="0" smtClean="0">
                <a:solidFill>
                  <a:srgbClr val="FF0000"/>
                </a:solidFill>
              </a:rPr>
              <a:t>¡¡ MUCHÍSIMAS GRACIAS!!</a:t>
            </a:r>
            <a:endParaRPr lang="es-AR" sz="3600" b="1" dirty="0">
              <a:solidFill>
                <a:srgbClr val="FF0000"/>
              </a:solidFill>
            </a:endParaRPr>
          </a:p>
        </p:txBody>
      </p:sp>
    </p:spTree>
    <p:extLst>
      <p:ext uri="{BB962C8B-B14F-4D97-AF65-F5344CB8AC3E}">
        <p14:creationId xmlns:p14="http://schemas.microsoft.com/office/powerpoint/2010/main" val="2021878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fontScale="70000" lnSpcReduction="20000"/>
          </a:bodyPr>
          <a:lstStyle/>
          <a:p>
            <a:endParaRPr lang="es-ES" sz="3600" b="1" u="sng" dirty="0" smtClean="0">
              <a:solidFill>
                <a:srgbClr val="002060"/>
              </a:solidFill>
            </a:endParaRPr>
          </a:p>
          <a:p>
            <a:r>
              <a:rPr lang="es-ES" sz="3600" b="1" u="sng" dirty="0" smtClean="0">
                <a:solidFill>
                  <a:srgbClr val="002060"/>
                </a:solidFill>
              </a:rPr>
              <a:t>PRESENTACIÓN (CONT.)</a:t>
            </a:r>
          </a:p>
          <a:p>
            <a:pPr algn="just"/>
            <a:endParaRPr lang="es-ES" sz="1100" b="1" dirty="0" smtClean="0">
              <a:solidFill>
                <a:srgbClr val="002060"/>
              </a:solidFill>
            </a:endParaRPr>
          </a:p>
          <a:p>
            <a:pPr algn="just"/>
            <a:r>
              <a:rPr lang="es-ES" sz="4500" b="1" dirty="0" smtClean="0">
                <a:solidFill>
                  <a:srgbClr val="002060"/>
                </a:solidFill>
              </a:rPr>
              <a:t>Desde siempre la Corte Suprema de Justicia de la Nación ha emitido sentencias revirtiendo esa clase de fallos, defendiendo la constitucionalidad del art. 118 de la Ley de Seguros.</a:t>
            </a:r>
          </a:p>
          <a:p>
            <a:pPr algn="just"/>
            <a:endParaRPr lang="es-ES" sz="3400" b="1" dirty="0">
              <a:solidFill>
                <a:srgbClr val="002060"/>
              </a:solidFill>
            </a:endParaRPr>
          </a:p>
          <a:p>
            <a:pPr algn="just"/>
            <a:r>
              <a:rPr lang="es-ES" sz="4500" b="1" u="sng" dirty="0" smtClean="0">
                <a:solidFill>
                  <a:srgbClr val="FF0000"/>
                </a:solidFill>
              </a:rPr>
              <a:t>Nunca un magistrado de la CSJN, de su composición actual o que no sea ya parte de ella -por renuncia o fallecimiento-, ha emitido alguna vez un voto en contra de ese concepto </a:t>
            </a:r>
            <a:r>
              <a:rPr lang="es-ES" sz="4500" b="1" dirty="0" smtClean="0">
                <a:solidFill>
                  <a:srgbClr val="002060"/>
                </a:solidFill>
              </a:rPr>
              <a:t>(sí votaron en contra de algunas cláusulas que consideraron abusivas o que desnaturalizaban el objeto del seguro)</a:t>
            </a:r>
          </a:p>
          <a:p>
            <a:pPr algn="just"/>
            <a:endParaRPr lang="es-ES" sz="5100" b="1" dirty="0" smtClean="0">
              <a:solidFill>
                <a:srgbClr val="002060"/>
              </a:solidFill>
            </a:endParaRPr>
          </a:p>
          <a:p>
            <a:pPr algn="just"/>
            <a:endParaRPr lang="es-ES" sz="5100" b="1" dirty="0" smtClean="0">
              <a:solidFill>
                <a:srgbClr val="002060"/>
              </a:solidFill>
            </a:endParaRPr>
          </a:p>
          <a:p>
            <a:pPr algn="just"/>
            <a:endParaRPr lang="es-ES" b="1" dirty="0" smtClean="0">
              <a:solidFill>
                <a:srgbClr val="002060"/>
              </a:solidFill>
            </a:endParaRPr>
          </a:p>
          <a:p>
            <a:endParaRPr lang="es-AR" dirty="0"/>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sz="3600" b="1" u="sng" dirty="0" smtClean="0">
                <a:solidFill>
                  <a:srgbClr val="002060"/>
                </a:solidFill>
              </a:rPr>
              <a:t>ANÁLISIS DE CASOS</a:t>
            </a:r>
          </a:p>
          <a:p>
            <a:endParaRPr lang="es-ES" sz="3600" b="1" u="sng" dirty="0">
              <a:solidFill>
                <a:srgbClr val="002060"/>
              </a:solidFill>
            </a:endParaRPr>
          </a:p>
          <a:p>
            <a:pPr algn="just"/>
            <a:r>
              <a:rPr lang="es-ES" b="1" dirty="0" smtClean="0">
                <a:solidFill>
                  <a:srgbClr val="002060"/>
                </a:solidFill>
              </a:rPr>
              <a:t>1 - </a:t>
            </a:r>
            <a:r>
              <a:rPr lang="es-ES" b="1" dirty="0" smtClean="0">
                <a:solidFill>
                  <a:srgbClr val="002060"/>
                </a:solidFill>
              </a:rPr>
              <a:t>OPONIBILIDAD (¿O NO?) </a:t>
            </a:r>
            <a:r>
              <a:rPr lang="es-ES" b="1" dirty="0" smtClean="0">
                <a:solidFill>
                  <a:srgbClr val="002060"/>
                </a:solidFill>
              </a:rPr>
              <a:t>AL TERCERO DE LA FRANQUICIA PREVISTA EN LOS SEGUROS PARA EL TRANSPORTE PÚBLICO DE PASAJEROS</a:t>
            </a:r>
          </a:p>
          <a:p>
            <a:pPr algn="just"/>
            <a:endParaRPr lang="es-ES" b="1" u="sng" dirty="0" smtClean="0">
              <a:solidFill>
                <a:srgbClr val="002060"/>
              </a:solidFill>
            </a:endParaRPr>
          </a:p>
          <a:p>
            <a:r>
              <a:rPr lang="es-ES" sz="4000" b="1" u="sng" dirty="0" smtClean="0">
                <a:solidFill>
                  <a:srgbClr val="FF0000"/>
                </a:solidFill>
              </a:rPr>
              <a:t>“EL ORIGEN DE LA GRIETA”</a:t>
            </a:r>
          </a:p>
          <a:p>
            <a:endParaRPr lang="es-AR" dirty="0"/>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pPr algn="just"/>
            <a:r>
              <a:rPr lang="es-ES" sz="2400" b="1" dirty="0" smtClean="0">
                <a:solidFill>
                  <a:schemeClr val="tx1"/>
                </a:solidFill>
              </a:rPr>
              <a:t>LA CRISIS QUE SUFRIERON A MEDIADOS DE LOS ’90 LAS EMPRESAS DE TRANSPORTE PÚBLICO DE PASAJEROS (CORTA, MEDIA Y LARGA DISTANCIA), AL NO PODER AFRONTAR </a:t>
            </a:r>
            <a:r>
              <a:rPr lang="es-ES" sz="2400" b="1" dirty="0" smtClean="0">
                <a:solidFill>
                  <a:schemeClr val="tx1"/>
                </a:solidFill>
              </a:rPr>
              <a:t>EL PAGO </a:t>
            </a:r>
            <a:r>
              <a:rPr lang="es-ES" sz="2400" b="1" dirty="0" smtClean="0">
                <a:solidFill>
                  <a:schemeClr val="tx1"/>
                </a:solidFill>
              </a:rPr>
              <a:t>DEL COSTO TÉCNICO DE LAS COBERTURAS, DEJÓ AL SECTOR SIN SEGURO, EN INFRACCIÓN CON LA LEY NACIONAL DE TRÁNSITO.</a:t>
            </a:r>
          </a:p>
          <a:p>
            <a:pPr algn="just"/>
            <a:endParaRPr lang="es-ES" sz="2400" dirty="0">
              <a:solidFill>
                <a:schemeClr val="tx1"/>
              </a:solidFill>
            </a:endParaRPr>
          </a:p>
          <a:p>
            <a:pPr algn="just"/>
            <a:r>
              <a:rPr lang="es-ES" sz="2400" b="1" dirty="0" smtClean="0">
                <a:solidFill>
                  <a:schemeClr val="tx1"/>
                </a:solidFill>
              </a:rPr>
              <a:t>POR DECRETO DE NECESIDAD Y URGENCIA SE INTENTA SOLUCIONAR EL TEMA TANTO HACIA ATRÁS (PAGO DE SENTENCIAS EN 60 CUOTAS – INCOSTITUCIONAL) COMO HACIA ADELANTE (SURGIMIENTO DE ASEGURADORAS ESPECIALES: LAS MUTUAS DE TRANSPORTE Y EL SEGURO CON FRANQUICIA, TÉCNICAMENTE SUSTENTABLE PARA ASEGURADORAS Y ASEGURADOS)</a:t>
            </a:r>
          </a:p>
          <a:p>
            <a:pPr algn="just"/>
            <a:endParaRPr lang="es-AR" sz="2400" dirty="0">
              <a:solidFill>
                <a:schemeClr val="tx1"/>
              </a:solidFill>
            </a:endParaRPr>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pPr algn="just"/>
            <a:r>
              <a:rPr lang="es-ES" sz="2400" b="1" dirty="0" smtClean="0">
                <a:solidFill>
                  <a:schemeClr val="tx1"/>
                </a:solidFill>
              </a:rPr>
              <a:t>SE ESTABLECE UN SEGURO ESPECIAL PARA COLECTIVOS, CON UNA SUMA ASEGURADA DE $ 10.000.000 Y UNA FRANQUICIA A CARGO DEL ASEGURADO DE $ 40.000 (ÉPOCA DEL 1 A 1)</a:t>
            </a:r>
          </a:p>
          <a:p>
            <a:pPr algn="just"/>
            <a:endParaRPr lang="es-ES" sz="2400" b="1" dirty="0">
              <a:solidFill>
                <a:schemeClr val="tx1"/>
              </a:solidFill>
            </a:endParaRPr>
          </a:p>
          <a:p>
            <a:pPr algn="just"/>
            <a:r>
              <a:rPr lang="es-ES" sz="2400" b="1" dirty="0" smtClean="0">
                <a:solidFill>
                  <a:schemeClr val="tx1"/>
                </a:solidFill>
              </a:rPr>
              <a:t>POR LA </a:t>
            </a:r>
            <a:r>
              <a:rPr lang="es-ES" sz="2400" b="1" dirty="0" smtClean="0">
                <a:solidFill>
                  <a:schemeClr val="tx1"/>
                </a:solidFill>
              </a:rPr>
              <a:t>CRISIS ECONÓMICA QUE VENÍAN ARRASTRANDO, UNA GRAN PARTE DE LAS EMPRESAS DE TPP ESTABAN CONCURSADAS Y EL COBRO DE LOS SINIESTROS MENORES SE VE DIFICULTADO.</a:t>
            </a:r>
          </a:p>
          <a:p>
            <a:pPr algn="just"/>
            <a:endParaRPr lang="es-ES" sz="2400" b="1" dirty="0">
              <a:solidFill>
                <a:schemeClr val="tx1"/>
              </a:solidFill>
            </a:endParaRPr>
          </a:p>
          <a:p>
            <a:pPr algn="just"/>
            <a:r>
              <a:rPr lang="es-ES" sz="2400" b="1" dirty="0" smtClean="0">
                <a:solidFill>
                  <a:schemeClr val="tx1"/>
                </a:solidFill>
              </a:rPr>
              <a:t>SE PLANTEAN LOS RECLAMOS JUDICIALES Y EMPIEZAN A SURGIR FALLOS CONTRAPUESTOS EN EL FUERO CIVIL: ALGUNAS SALAS RESPETAN LA FRANQUICIA Y EL ART. 118 DE LA LEY DE SEGUROS, MIENTRAS QUE OTRAS ESTABLECEN QUE LA FRANQUICIA ES INOPONIBLE AL TERCERO.</a:t>
            </a:r>
            <a:endParaRPr lang="es-ES" sz="2400" b="1" dirty="0" smtClean="0">
              <a:solidFill>
                <a:schemeClr val="tx1"/>
              </a:solidFill>
            </a:endParaRPr>
          </a:p>
          <a:p>
            <a:pPr algn="just"/>
            <a:endParaRPr lang="es-AR" sz="2400" dirty="0">
              <a:solidFill>
                <a:schemeClr val="tx1"/>
              </a:solidFill>
            </a:endParaRPr>
          </a:p>
        </p:txBody>
      </p:sp>
    </p:spTree>
    <p:extLst>
      <p:ext uri="{BB962C8B-B14F-4D97-AF65-F5344CB8AC3E}">
        <p14:creationId xmlns:p14="http://schemas.microsoft.com/office/powerpoint/2010/main" val="1786516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pPr algn="just"/>
            <a:r>
              <a:rPr lang="es-ES" sz="2400" dirty="0" smtClean="0">
                <a:solidFill>
                  <a:schemeClr val="tx1"/>
                </a:solidFill>
              </a:rPr>
              <a:t>ALGUNOS DE ESTOS FALLOS DE CÁMARA LLEGAN EN QUEJA A LA CJSN Y ÉSTA REITERA SU CONCEPTO QUE </a:t>
            </a:r>
            <a:r>
              <a:rPr lang="es-ES" sz="2400" b="1" u="sng" dirty="0" smtClean="0">
                <a:solidFill>
                  <a:srgbClr val="FF0000"/>
                </a:solidFill>
              </a:rPr>
              <a:t>LA ASEGURADORA RESPONDE EN LA MEDIDA DEL SEGURO</a:t>
            </a:r>
            <a:r>
              <a:rPr lang="es-ES" sz="2400" dirty="0" smtClean="0">
                <a:solidFill>
                  <a:schemeClr val="tx1"/>
                </a:solidFill>
              </a:rPr>
              <a:t> (CAUSAS NIETO Y CUELLO)</a:t>
            </a:r>
          </a:p>
          <a:p>
            <a:pPr algn="just"/>
            <a:endParaRPr lang="es-ES" sz="2400" dirty="0">
              <a:solidFill>
                <a:schemeClr val="tx1"/>
              </a:solidFill>
            </a:endParaRPr>
          </a:p>
          <a:p>
            <a:pPr algn="just"/>
            <a:r>
              <a:rPr lang="es-ES" sz="2400" dirty="0" smtClean="0">
                <a:solidFill>
                  <a:schemeClr val="tx1"/>
                </a:solidFill>
              </a:rPr>
              <a:t>NO OBSTANTE ELLO, EL FUERO CONTINUA CON LA CONTROVERSIA Y LLAMA A UN PLENARIO, QUE DICTA EN DIC/2006 EN LAS CAUSAS ACUMULADAS “OBARRIO “ Y “GAUNA”. POR AMPLIA MAYORÍA (28 A 6) ESTABLECE LA INOPONIBILIDAD DE LA FRANQUICIA AL DAMNIFICADO</a:t>
            </a:r>
          </a:p>
          <a:p>
            <a:pPr algn="just"/>
            <a:endParaRPr lang="es-ES" sz="2400" dirty="0">
              <a:solidFill>
                <a:schemeClr val="tx1"/>
              </a:solidFill>
            </a:endParaRPr>
          </a:p>
          <a:p>
            <a:pPr algn="just"/>
            <a:r>
              <a:rPr lang="es-ES" sz="2400" dirty="0" smtClean="0">
                <a:solidFill>
                  <a:schemeClr val="tx1"/>
                </a:solidFill>
              </a:rPr>
              <a:t>LA CJSN RECIBE EN QUEJA EL EXPEDIENTE Y EL 4/03/2008 DICTA EL FALLO “VILLAREAL”, ANALIZA EN PARTICULAR EL PLENARIO OBARRIO Y REITERA SU CONOCIDA SU POSTURA (VOTARON LORENZETTI, HIGHTONDE NOLASCO, FAYT, </a:t>
            </a:r>
            <a:r>
              <a:rPr lang="es-ES" sz="2400" u="sng" dirty="0" smtClean="0">
                <a:solidFill>
                  <a:srgbClr val="FF0000"/>
                </a:solidFill>
              </a:rPr>
              <a:t>MAQUEDA </a:t>
            </a:r>
            <a:r>
              <a:rPr lang="es-ES" sz="2400" dirty="0" smtClean="0">
                <a:solidFill>
                  <a:schemeClr val="tx1"/>
                </a:solidFill>
              </a:rPr>
              <a:t>Y ARGIBAY) </a:t>
            </a:r>
            <a:endParaRPr lang="es-AR" sz="2400" dirty="0">
              <a:solidFill>
                <a:schemeClr val="tx1"/>
              </a:solidFill>
            </a:endParaRPr>
          </a:p>
        </p:txBody>
      </p:sp>
    </p:spTree>
    <p:extLst>
      <p:ext uri="{BB962C8B-B14F-4D97-AF65-F5344CB8AC3E}">
        <p14:creationId xmlns:p14="http://schemas.microsoft.com/office/powerpoint/2010/main" val="178651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a:bodyPr>
          <a:lstStyle/>
          <a:p>
            <a:r>
              <a:rPr lang="es-ES" sz="2400" b="1" u="sng" dirty="0" smtClean="0">
                <a:solidFill>
                  <a:schemeClr val="tx1"/>
                </a:solidFill>
              </a:rPr>
              <a:t>¿EL FALLO DE LA CORTE DEROGÓ EL PLENARIO?</a:t>
            </a:r>
          </a:p>
          <a:p>
            <a:pPr algn="just"/>
            <a:endParaRPr lang="es-ES" sz="800" dirty="0">
              <a:solidFill>
                <a:schemeClr val="tx1"/>
              </a:solidFill>
            </a:endParaRPr>
          </a:p>
          <a:p>
            <a:pPr algn="just"/>
            <a:r>
              <a:rPr lang="es-ES" sz="2400" dirty="0" smtClean="0">
                <a:solidFill>
                  <a:schemeClr val="tx1"/>
                </a:solidFill>
              </a:rPr>
              <a:t>ALGUNOS MAGISTRADOS ENTENDIERON QUE EL PRONUNCIAMIENTO DE LA CORTE TIENE PREEMINENCIA Y LO RESPETARON, PERO PARA LA  MAYORÍA DE LOS JUECES DEL FUERON QUE VOTARON LA POSTURA OPUESTA NO (SÓLO 7 U 8 DE LOS 28 MODIFICARON SU POSICIÓN) .</a:t>
            </a:r>
          </a:p>
          <a:p>
            <a:pPr algn="just"/>
            <a:endParaRPr lang="es-ES" sz="800" dirty="0" smtClean="0">
              <a:solidFill>
                <a:schemeClr val="tx1"/>
              </a:solidFill>
            </a:endParaRPr>
          </a:p>
          <a:p>
            <a:pPr algn="just"/>
            <a:r>
              <a:rPr lang="es-ES" sz="2400" dirty="0" smtClean="0">
                <a:solidFill>
                  <a:schemeClr val="tx1"/>
                </a:solidFill>
              </a:rPr>
              <a:t>EL RESTO INSISTIÓ, INCORPORANDO COMO NUEVO ARGUMENTO PARA SU POSTURA LA APLICACIÓN DE LEY DE DEFENSA DEL CONSUMIDOR (NO HABÍA SIDO PARTE DE LOS CONSIDERANDOS DEL PLENARIO)</a:t>
            </a:r>
            <a:endParaRPr lang="es-ES" sz="2400" dirty="0">
              <a:solidFill>
                <a:schemeClr val="tx1"/>
              </a:solidFill>
            </a:endParaRPr>
          </a:p>
          <a:p>
            <a:pPr algn="just"/>
            <a:endParaRPr lang="es-ES" sz="800" dirty="0" smtClean="0">
              <a:solidFill>
                <a:schemeClr val="tx1"/>
              </a:solidFill>
            </a:endParaRPr>
          </a:p>
          <a:p>
            <a:pPr algn="just"/>
            <a:r>
              <a:rPr lang="es-ES" sz="2400" dirty="0" smtClean="0">
                <a:solidFill>
                  <a:schemeClr val="tx1"/>
                </a:solidFill>
              </a:rPr>
              <a:t>DESDE EL 2008 A LA FECHA LA CORTE EMITIÓ MÁS DE 700 FALLOS DE CAUSAS RECIBIDAS EN QUEJA POR ESTE TEMA (SENTENCIAS “COPY &amp; PAGE”). </a:t>
            </a:r>
            <a:r>
              <a:rPr lang="es-ES" sz="2400" b="1" u="sng" dirty="0" smtClean="0">
                <a:solidFill>
                  <a:srgbClr val="FF0000"/>
                </a:solidFill>
              </a:rPr>
              <a:t>LA ÚLTIMA ES DE ESTA MISMA SEMANA !!!!!</a:t>
            </a:r>
            <a:endParaRPr lang="es-AR" sz="2400" b="1" u="sng" dirty="0">
              <a:solidFill>
                <a:srgbClr val="FF0000"/>
              </a:solidFill>
            </a:endParaRPr>
          </a:p>
        </p:txBody>
      </p:sp>
    </p:spTree>
    <p:extLst>
      <p:ext uri="{BB962C8B-B14F-4D97-AF65-F5344CB8AC3E}">
        <p14:creationId xmlns:p14="http://schemas.microsoft.com/office/powerpoint/2010/main" val="1786516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268759"/>
          </a:xfrm>
          <a:solidFill>
            <a:srgbClr val="FFFF00"/>
          </a:solidFill>
          <a:ln w="38100">
            <a:solidFill>
              <a:srgbClr val="FF0000"/>
            </a:solidFill>
          </a:ln>
        </p:spPr>
        <p:txBody>
          <a:bodyPr>
            <a:normAutofit fontScale="90000"/>
          </a:bodyPr>
          <a:lstStyle/>
          <a:p>
            <a:r>
              <a:rPr lang="es-AR" altLang="es-AR" sz="2700" b="1" i="1" dirty="0" smtClean="0">
                <a:solidFill>
                  <a:srgbClr val="FFFF00"/>
                </a:solidFill>
                <a:latin typeface="Times New Roman" pitchFamily="18" charset="0"/>
              </a:rPr>
              <a:t/>
            </a:r>
            <a:br>
              <a:rPr lang="es-AR" altLang="es-AR" sz="2700" b="1" i="1" dirty="0" smtClean="0">
                <a:solidFill>
                  <a:srgbClr val="FFFF00"/>
                </a:solidFill>
                <a:latin typeface="Times New Roman" pitchFamily="18" charset="0"/>
              </a:rPr>
            </a:br>
            <a:r>
              <a:rPr lang="es-AR" altLang="es-AR" sz="2700" b="1" dirty="0" smtClean="0">
                <a:solidFill>
                  <a:srgbClr val="FF0000"/>
                </a:solidFill>
                <a:latin typeface="Times New Roman" pitchFamily="18" charset="0"/>
              </a:rPr>
              <a:t/>
            </a:r>
            <a:br>
              <a:rPr lang="es-AR" altLang="es-AR" sz="2700" b="1" dirty="0" smtClean="0">
                <a:solidFill>
                  <a:srgbClr val="FF0000"/>
                </a:solidFill>
                <a:latin typeface="Times New Roman" pitchFamily="18" charset="0"/>
              </a:rPr>
            </a:br>
            <a:r>
              <a:rPr lang="es-AR" altLang="es-AR" sz="2700" b="1" dirty="0">
                <a:solidFill>
                  <a:srgbClr val="FF0000"/>
                </a:solidFill>
                <a:latin typeface="Times New Roman" pitchFamily="18" charset="0"/>
              </a:rPr>
              <a:t>T</a:t>
            </a:r>
            <a:r>
              <a:rPr lang="es-AR" altLang="es-AR" sz="2700" b="1" dirty="0" smtClean="0">
                <a:solidFill>
                  <a:srgbClr val="FF0000"/>
                </a:solidFill>
                <a:latin typeface="Times New Roman" pitchFamily="18" charset="0"/>
              </a:rPr>
              <a:t>ercera Jornada del Centro de la Prov. de Buenos Aires sobre Resp. Civil y Seguros – Los fallos en exceso de los límites del seguro y sus efectos en el mercado asegurador</a:t>
            </a:r>
            <a:br>
              <a:rPr lang="es-AR" altLang="es-AR" sz="2700" b="1" dirty="0" smtClean="0">
                <a:solidFill>
                  <a:srgbClr val="FF0000"/>
                </a:solidFill>
                <a:latin typeface="Times New Roman" pitchFamily="18" charset="0"/>
              </a:rPr>
            </a:br>
            <a:endParaRPr lang="es-AR" b="1" dirty="0">
              <a:solidFill>
                <a:srgbClr val="FF0000"/>
              </a:solidFill>
            </a:endParaRPr>
          </a:p>
        </p:txBody>
      </p:sp>
      <p:sp>
        <p:nvSpPr>
          <p:cNvPr id="3" name="2 Subtítulo"/>
          <p:cNvSpPr>
            <a:spLocks noGrp="1"/>
          </p:cNvSpPr>
          <p:nvPr>
            <p:ph type="subTitle" idx="1"/>
          </p:nvPr>
        </p:nvSpPr>
        <p:spPr>
          <a:xfrm>
            <a:off x="0" y="1268760"/>
            <a:ext cx="9144000" cy="5589240"/>
          </a:xfrm>
        </p:spPr>
        <p:txBody>
          <a:bodyPr>
            <a:normAutofit lnSpcReduction="10000"/>
          </a:bodyPr>
          <a:lstStyle/>
          <a:p>
            <a:pPr algn="just"/>
            <a:endParaRPr lang="es-ES" sz="1000" b="1" dirty="0" smtClean="0">
              <a:solidFill>
                <a:srgbClr val="002060"/>
              </a:solidFill>
            </a:endParaRPr>
          </a:p>
          <a:p>
            <a:r>
              <a:rPr lang="es-ES" sz="2800" b="1" u="sng" dirty="0" smtClean="0">
                <a:solidFill>
                  <a:schemeClr val="tx1"/>
                </a:solidFill>
              </a:rPr>
              <a:t>LA </a:t>
            </a:r>
            <a:r>
              <a:rPr lang="es-ES" sz="2800" b="1" u="sng" dirty="0" smtClean="0">
                <a:solidFill>
                  <a:schemeClr val="tx1"/>
                </a:solidFill>
              </a:rPr>
              <a:t>CORTE </a:t>
            </a:r>
            <a:r>
              <a:rPr lang="es-ES" sz="2800" b="1" u="sng" dirty="0" smtClean="0">
                <a:solidFill>
                  <a:schemeClr val="tx1"/>
                </a:solidFill>
              </a:rPr>
              <a:t>SUPREMA NO </a:t>
            </a:r>
            <a:r>
              <a:rPr lang="es-ES" sz="2800" b="1" u="sng" dirty="0" smtClean="0">
                <a:solidFill>
                  <a:schemeClr val="tx1"/>
                </a:solidFill>
              </a:rPr>
              <a:t>SIEMPRE </a:t>
            </a:r>
            <a:r>
              <a:rPr lang="es-ES" sz="2800" b="1" u="sng" dirty="0" smtClean="0">
                <a:solidFill>
                  <a:schemeClr val="tx1"/>
                </a:solidFill>
              </a:rPr>
              <a:t>CONVALIDÓ </a:t>
            </a:r>
            <a:r>
              <a:rPr lang="es-ES" sz="2800" b="1" u="sng" dirty="0" smtClean="0">
                <a:solidFill>
                  <a:schemeClr val="tx1"/>
                </a:solidFill>
              </a:rPr>
              <a:t>LAS </a:t>
            </a:r>
            <a:r>
              <a:rPr lang="es-ES" sz="2800" b="1" u="sng" dirty="0" smtClean="0">
                <a:solidFill>
                  <a:schemeClr val="tx1"/>
                </a:solidFill>
              </a:rPr>
              <a:t>FRANQUICIAS, POR EJEMPLO CUANDO SU IMPORTE </a:t>
            </a:r>
            <a:r>
              <a:rPr lang="es-ES" sz="2800" b="1" u="sng" dirty="0" smtClean="0">
                <a:solidFill>
                  <a:schemeClr val="tx1"/>
                </a:solidFill>
              </a:rPr>
              <a:t>RESULTABA </a:t>
            </a:r>
            <a:r>
              <a:rPr lang="es-ES" sz="2800" b="1" u="sng" dirty="0">
                <a:solidFill>
                  <a:schemeClr val="tx1"/>
                </a:solidFill>
              </a:rPr>
              <a:t>EXCESIVO </a:t>
            </a:r>
            <a:r>
              <a:rPr lang="es-ES" sz="2800" b="1" u="sng" dirty="0" smtClean="0">
                <a:solidFill>
                  <a:schemeClr val="tx1"/>
                </a:solidFill>
              </a:rPr>
              <a:t>(FERROCARRILES), PERO -REITERO- EN ESOS CASOS JAMÁS DICTAMINÓ LA INVALIDEZ DEL ART. 118 DE LA LEY DE SEGUROS</a:t>
            </a:r>
          </a:p>
          <a:p>
            <a:endParaRPr lang="es-ES" sz="800" b="1" u="sng" dirty="0" smtClean="0">
              <a:solidFill>
                <a:srgbClr val="FF0000"/>
              </a:solidFill>
            </a:endParaRPr>
          </a:p>
          <a:p>
            <a:r>
              <a:rPr lang="es-ES" b="1" u="sng" dirty="0" smtClean="0">
                <a:solidFill>
                  <a:srgbClr val="FF0000"/>
                </a:solidFill>
              </a:rPr>
              <a:t>“</a:t>
            </a:r>
            <a:r>
              <a:rPr lang="es-ES" b="1" u="sng" dirty="0">
                <a:solidFill>
                  <a:srgbClr val="FF0000"/>
                </a:solidFill>
              </a:rPr>
              <a:t>LA GRIETA” QUEDÓ INSTALADA</a:t>
            </a:r>
            <a:endParaRPr lang="es-AR" b="1" u="sng" dirty="0">
              <a:solidFill>
                <a:srgbClr val="FF0000"/>
              </a:solidFill>
            </a:endParaRPr>
          </a:p>
          <a:p>
            <a:endParaRPr lang="es-ES" sz="1400" b="1" u="sng" dirty="0" smtClean="0">
              <a:solidFill>
                <a:schemeClr val="tx1"/>
              </a:solidFill>
            </a:endParaRPr>
          </a:p>
          <a:p>
            <a:r>
              <a:rPr lang="es-ES" sz="2800" b="1" dirty="0" smtClean="0">
                <a:solidFill>
                  <a:schemeClr val="tx1"/>
                </a:solidFill>
              </a:rPr>
              <a:t>LA SSN PARECIÓ DARLE LA RAZÓN AL FUERO POR SOBRE LA CORTE, </a:t>
            </a:r>
            <a:r>
              <a:rPr lang="es-AR" sz="2800" b="1" dirty="0" smtClean="0">
                <a:solidFill>
                  <a:schemeClr val="tx1"/>
                </a:solidFill>
              </a:rPr>
              <a:t>AL ESTABLECER DESDE HACE DOS AÑOS QUE </a:t>
            </a:r>
            <a:r>
              <a:rPr lang="es-ES" sz="2800" b="1" dirty="0" smtClean="0">
                <a:solidFill>
                  <a:schemeClr val="tx1"/>
                </a:solidFill>
              </a:rPr>
              <a:t>LA FRANQUICIA DE ESTE SEGURO SERÍA NO OPONIBLE (ARGUMENTO QUE AHORA USAN ALGUNAS SALAS DE LA CÁMARA EN DIVERSOS FALLOS)</a:t>
            </a:r>
            <a:endParaRPr lang="es-AR" sz="2800" b="1" dirty="0" smtClean="0">
              <a:solidFill>
                <a:schemeClr val="tx1"/>
              </a:solidFill>
            </a:endParaRPr>
          </a:p>
          <a:p>
            <a:endParaRPr lang="es-ES" sz="1400" b="1" u="sng" dirty="0" smtClean="0">
              <a:solidFill>
                <a:schemeClr val="tx1"/>
              </a:solidFill>
            </a:endParaRPr>
          </a:p>
        </p:txBody>
      </p:sp>
    </p:spTree>
    <p:extLst>
      <p:ext uri="{BB962C8B-B14F-4D97-AF65-F5344CB8AC3E}">
        <p14:creationId xmlns:p14="http://schemas.microsoft.com/office/powerpoint/2010/main" val="1879777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1353</TotalTime>
  <Words>2157</Words>
  <Application>Microsoft Office PowerPoint</Application>
  <PresentationFormat>Presentación en pantalla (4:3)</PresentationFormat>
  <Paragraphs>170</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lpstr>  Tercera Jornada del Centro de la Prov. de Buenos Aires sobre Resp. Civil y Seguros – Los fallos en exceso de los límites del seguro y sus efectos en el mercado asegurador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Tercera Jornada del Centro de la Prov. de Buenos Aires sobre Resp. Civil y Seguros – Los fallos en exceso de los límites del seguro</dc:title>
  <dc:creator>Fernando Tornato</dc:creator>
  <cp:lastModifiedBy>Fernando Tornato</cp:lastModifiedBy>
  <cp:revision>35</cp:revision>
  <dcterms:created xsi:type="dcterms:W3CDTF">2019-09-25T19:29:17Z</dcterms:created>
  <dcterms:modified xsi:type="dcterms:W3CDTF">2019-09-27T16:00:32Z</dcterms:modified>
</cp:coreProperties>
</file>