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58" r:id="rId4"/>
    <p:sldId id="259" r:id="rId5"/>
    <p:sldId id="260" r:id="rId6"/>
    <p:sldId id="261" r:id="rId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62522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20644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331047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96386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26956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44133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6894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24702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56164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423963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37360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4/16/2020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94853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4/16/2020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‹Nº›</a:t>
            </a:fld>
            <a:endParaRPr lang="en-US"/>
          </a:p>
        </p:txBody>
      </p:sp>
    </p:spTree>
    <p:extLst>
      <p:ext uri="{BB962C8B-B14F-4D97-AF65-F5344CB8AC3E}">
        <p14:creationId xmlns:p14="http://schemas.microsoft.com/office/powerpoint/2010/main" val="4164128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2" r:id="rId7"/>
    <p:sldLayoutId id="2147483663" r:id="rId8"/>
    <p:sldLayoutId id="2147483664" r:id="rId9"/>
    <p:sldLayoutId id="2147483665" r:id="rId10"/>
    <p:sldLayoutId id="2147483666" r:id="rId11"/>
    <p:sldLayoutId id="2147483668"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D121B1A5-F4A2-49B3-95A6-398487F4A1B7}"/>
              </a:ext>
            </a:extLst>
          </p:cNvPr>
          <p:cNvSpPr>
            <a:spLocks noGrp="1"/>
          </p:cNvSpPr>
          <p:nvPr>
            <p:ph type="ctrTitle"/>
          </p:nvPr>
        </p:nvSpPr>
        <p:spPr>
          <a:xfrm>
            <a:off x="643468" y="643467"/>
            <a:ext cx="4620584" cy="4567137"/>
          </a:xfrm>
        </p:spPr>
        <p:txBody>
          <a:bodyPr>
            <a:normAutofit/>
          </a:bodyPr>
          <a:lstStyle/>
          <a:p>
            <a:r>
              <a:rPr lang="es-AR" dirty="0"/>
              <a:t>COVID-19</a:t>
            </a:r>
          </a:p>
        </p:txBody>
      </p:sp>
      <p:sp>
        <p:nvSpPr>
          <p:cNvPr id="3" name="Subtítulo 2">
            <a:extLst>
              <a:ext uri="{FF2B5EF4-FFF2-40B4-BE49-F238E27FC236}">
                <a16:creationId xmlns:a16="http://schemas.microsoft.com/office/drawing/2014/main" id="{B8E13B08-5D90-44AB-874C-F4DE77CADB5D}"/>
              </a:ext>
            </a:extLst>
          </p:cNvPr>
          <p:cNvSpPr>
            <a:spLocks noGrp="1"/>
          </p:cNvSpPr>
          <p:nvPr>
            <p:ph type="subTitle" idx="1"/>
          </p:nvPr>
        </p:nvSpPr>
        <p:spPr>
          <a:xfrm>
            <a:off x="643467" y="5277684"/>
            <a:ext cx="4620584" cy="1427916"/>
          </a:xfrm>
        </p:spPr>
        <p:txBody>
          <a:bodyPr>
            <a:normAutofit/>
          </a:bodyPr>
          <a:lstStyle/>
          <a:p>
            <a:r>
              <a:rPr lang="es-AR" dirty="0"/>
              <a:t>¿Enfermedad profesional?</a:t>
            </a:r>
          </a:p>
          <a:p>
            <a:r>
              <a:rPr lang="es-AR" dirty="0" err="1"/>
              <a:t>Dnu</a:t>
            </a:r>
            <a:r>
              <a:rPr lang="es-AR" dirty="0"/>
              <a:t> 367/2020</a:t>
            </a:r>
          </a:p>
          <a:p>
            <a:endParaRPr lang="es-AR" dirty="0"/>
          </a:p>
        </p:txBody>
      </p:sp>
      <p:pic>
        <p:nvPicPr>
          <p:cNvPr id="4" name="Picture 3">
            <a:extLst>
              <a:ext uri="{FF2B5EF4-FFF2-40B4-BE49-F238E27FC236}">
                <a16:creationId xmlns:a16="http://schemas.microsoft.com/office/drawing/2014/main" id="{CDEFBD25-B304-49CE-AEA6-0C198EB554B6}"/>
              </a:ext>
            </a:extLst>
          </p:cNvPr>
          <p:cNvPicPr>
            <a:picLocks noChangeAspect="1"/>
          </p:cNvPicPr>
          <p:nvPr/>
        </p:nvPicPr>
        <p:blipFill rotWithShape="1">
          <a:blip r:embed="rId2"/>
          <a:srcRect l="34339" r="7623"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99502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8F245-EFF2-46D7-9218-05B07F134839}"/>
              </a:ext>
            </a:extLst>
          </p:cNvPr>
          <p:cNvSpPr>
            <a:spLocks noGrp="1"/>
          </p:cNvSpPr>
          <p:nvPr>
            <p:ph type="title"/>
          </p:nvPr>
        </p:nvSpPr>
        <p:spPr>
          <a:xfrm>
            <a:off x="838200" y="365126"/>
            <a:ext cx="10515600" cy="882650"/>
          </a:xfrm>
        </p:spPr>
        <p:txBody>
          <a:bodyPr>
            <a:normAutofit fontScale="90000"/>
          </a:bodyPr>
          <a:lstStyle/>
          <a:p>
            <a:pPr algn="ctr"/>
            <a:r>
              <a:rPr lang="es-AR" dirty="0"/>
              <a:t>¿Cuál es la importancia de determinar qué enfermedades son profesionales?</a:t>
            </a:r>
          </a:p>
        </p:txBody>
      </p:sp>
      <p:sp>
        <p:nvSpPr>
          <p:cNvPr id="3" name="Marcador de contenido 2">
            <a:extLst>
              <a:ext uri="{FF2B5EF4-FFF2-40B4-BE49-F238E27FC236}">
                <a16:creationId xmlns:a16="http://schemas.microsoft.com/office/drawing/2014/main" id="{2D3F6C74-7660-48A6-84AC-82A08ECE6FCA}"/>
              </a:ext>
            </a:extLst>
          </p:cNvPr>
          <p:cNvSpPr>
            <a:spLocks noGrp="1"/>
          </p:cNvSpPr>
          <p:nvPr>
            <p:ph idx="1"/>
          </p:nvPr>
        </p:nvSpPr>
        <p:spPr>
          <a:xfrm>
            <a:off x="390525" y="1247776"/>
            <a:ext cx="10515600" cy="5245098"/>
          </a:xfrm>
        </p:spPr>
        <p:txBody>
          <a:bodyPr>
            <a:normAutofit fontScale="92500" lnSpcReduction="10000"/>
          </a:bodyPr>
          <a:lstStyle/>
          <a:p>
            <a:pPr algn="just" hangingPunct="0"/>
            <a:r>
              <a:rPr lang="es-AR" dirty="0"/>
              <a:t>En primer lugar, las enfermedades profesionales dan derecho a los damnificados a recibir una protección especial que, en nuestro país, consisten en las prestaciones de la LRT. Se busca reparar el daño generado (daño emergente, lucro cesante, daño extrapatrimonial, pérdida de la chance),“</a:t>
            </a:r>
            <a:r>
              <a:rPr lang="fr-FR" dirty="0"/>
              <a:t>a forfait</a:t>
            </a:r>
            <a:r>
              <a:rPr lang="es-AR" dirty="0"/>
              <a:t>”, a todos los trabajadores en relación de dependencia, en forma garantizada.</a:t>
            </a:r>
          </a:p>
          <a:p>
            <a:pPr algn="just" hangingPunct="0"/>
            <a:r>
              <a:rPr lang="es-AR" dirty="0"/>
              <a:t>Pero el objetivo fundamental es el de la prevención como materialización del derecho a la salud. Identificando la causa de la enfermedad puede prevenírsela adecuadamente en el ambiente laboral, </a:t>
            </a:r>
            <a:r>
              <a:rPr lang="es-AR" b="1" u="sng" dirty="0"/>
              <a:t>eliminando</a:t>
            </a:r>
            <a:r>
              <a:rPr lang="es-AR" dirty="0"/>
              <a:t> los agentes que la provocan </a:t>
            </a:r>
            <a:r>
              <a:rPr lang="es-AR" b="1" u="sng" dirty="0"/>
              <a:t>disminuyendo la exposición </a:t>
            </a:r>
            <a:r>
              <a:rPr lang="es-AR" dirty="0"/>
              <a:t>a los mismos, </a:t>
            </a:r>
            <a:r>
              <a:rPr lang="es-AR" b="1" dirty="0"/>
              <a:t>mitigando</a:t>
            </a:r>
            <a:r>
              <a:rPr lang="es-AR" dirty="0"/>
              <a:t> la incidencia o la gravedad de los daños y generando un diagnóstico precoz que permita rápido tratamiento.</a:t>
            </a:r>
          </a:p>
          <a:p>
            <a:pPr marL="0" indent="0" hangingPunct="0">
              <a:buNone/>
            </a:pPr>
            <a:endParaRPr lang="es-AR" dirty="0"/>
          </a:p>
        </p:txBody>
      </p:sp>
    </p:spTree>
    <p:extLst>
      <p:ext uri="{BB962C8B-B14F-4D97-AF65-F5344CB8AC3E}">
        <p14:creationId xmlns:p14="http://schemas.microsoft.com/office/powerpoint/2010/main" val="43675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8F245-EFF2-46D7-9218-05B07F134839}"/>
              </a:ext>
            </a:extLst>
          </p:cNvPr>
          <p:cNvSpPr>
            <a:spLocks noGrp="1"/>
          </p:cNvSpPr>
          <p:nvPr>
            <p:ph type="title"/>
          </p:nvPr>
        </p:nvSpPr>
        <p:spPr>
          <a:xfrm>
            <a:off x="838200" y="365126"/>
            <a:ext cx="10515600" cy="882650"/>
          </a:xfrm>
        </p:spPr>
        <p:txBody>
          <a:bodyPr>
            <a:normAutofit fontScale="90000"/>
          </a:bodyPr>
          <a:lstStyle/>
          <a:p>
            <a:pPr algn="ctr"/>
            <a:r>
              <a:rPr lang="es-AR" dirty="0"/>
              <a:t>¿Qué distingue una enfermedad profesional de una enfermedad común?</a:t>
            </a:r>
          </a:p>
        </p:txBody>
      </p:sp>
      <p:sp>
        <p:nvSpPr>
          <p:cNvPr id="3" name="Marcador de contenido 2">
            <a:extLst>
              <a:ext uri="{FF2B5EF4-FFF2-40B4-BE49-F238E27FC236}">
                <a16:creationId xmlns:a16="http://schemas.microsoft.com/office/drawing/2014/main" id="{2D3F6C74-7660-48A6-84AC-82A08ECE6FCA}"/>
              </a:ext>
            </a:extLst>
          </p:cNvPr>
          <p:cNvSpPr>
            <a:spLocks noGrp="1"/>
          </p:cNvSpPr>
          <p:nvPr>
            <p:ph idx="1"/>
          </p:nvPr>
        </p:nvSpPr>
        <p:spPr>
          <a:xfrm>
            <a:off x="838200" y="1428750"/>
            <a:ext cx="10515600" cy="4724400"/>
          </a:xfrm>
        </p:spPr>
        <p:txBody>
          <a:bodyPr>
            <a:normAutofit fontScale="77500" lnSpcReduction="20000"/>
          </a:bodyPr>
          <a:lstStyle/>
          <a:p>
            <a:pPr algn="just" hangingPunct="0"/>
            <a:r>
              <a:rPr lang="es-AR" dirty="0"/>
              <a:t>En una primera definición podemos decir que las EP son aquellas</a:t>
            </a:r>
            <a:r>
              <a:rPr lang="es-AR" b="1" dirty="0"/>
              <a:t> provocadas </a:t>
            </a:r>
            <a:r>
              <a:rPr lang="es-AR" dirty="0"/>
              <a:t>por </a:t>
            </a:r>
            <a:r>
              <a:rPr lang="es-AR" b="1" u="sng" dirty="0"/>
              <a:t>causa directa e inmediata </a:t>
            </a:r>
            <a:r>
              <a:rPr lang="es-AR" b="1" dirty="0"/>
              <a:t>de la </a:t>
            </a:r>
            <a:r>
              <a:rPr lang="es-AR" b="1" u="sng" dirty="0"/>
              <a:t>ejecución del trabajo</a:t>
            </a:r>
            <a:r>
              <a:rPr lang="es-AR" b="1" dirty="0"/>
              <a:t>, </a:t>
            </a:r>
            <a:r>
              <a:rPr lang="es-AR" dirty="0"/>
              <a:t>excluyendo la influencia de los factores atribuibles al trabajador o ajenos al trabajo. </a:t>
            </a:r>
            <a:endParaRPr lang="es-ES_tradnl" dirty="0"/>
          </a:p>
          <a:p>
            <a:pPr hangingPunct="0"/>
            <a:r>
              <a:rPr lang="es-ES_tradnl" b="1" dirty="0"/>
              <a:t>Para juzgar esa vinculación causal se toman en cuenta:</a:t>
            </a:r>
            <a:endParaRPr lang="es-AR" dirty="0"/>
          </a:p>
          <a:p>
            <a:pPr lvl="1" algn="just" hangingPunct="0"/>
            <a:r>
              <a:rPr lang="es-ES_tradnl" dirty="0"/>
              <a:t>AGENTE</a:t>
            </a:r>
            <a:r>
              <a:rPr lang="es-ES_tradnl" b="1" dirty="0"/>
              <a:t> en el </a:t>
            </a:r>
            <a:r>
              <a:rPr lang="es-ES_tradnl" b="1" u="sng" dirty="0"/>
              <a:t>ambiente de trabajo </a:t>
            </a:r>
            <a:r>
              <a:rPr lang="es-ES_tradnl" b="1" dirty="0"/>
              <a:t>que por sus propiedades puede producir un daño a la salud. Comprende aquellas condiciones de trabajo que implican una sobrecarga al organismo en su conjunto o a parte del mismo.</a:t>
            </a:r>
            <a:endParaRPr lang="es-AR" dirty="0"/>
          </a:p>
          <a:p>
            <a:pPr lvl="1" algn="just" hangingPunct="0"/>
            <a:r>
              <a:rPr lang="es-ES_tradnl" b="1" dirty="0"/>
              <a:t> </a:t>
            </a:r>
            <a:r>
              <a:rPr lang="es-ES_tradnl" dirty="0"/>
              <a:t>EXPOSICION</a:t>
            </a:r>
            <a:r>
              <a:rPr lang="es-ES_tradnl" b="1" dirty="0"/>
              <a:t>: el </a:t>
            </a:r>
            <a:r>
              <a:rPr lang="es-ES_tradnl" b="1" u="sng" dirty="0"/>
              <a:t>contacto</a:t>
            </a:r>
            <a:r>
              <a:rPr lang="es-ES_tradnl" b="1" dirty="0"/>
              <a:t> entre el trabajador </a:t>
            </a:r>
            <a:r>
              <a:rPr lang="es-ES_tradnl" b="1" u="sng" dirty="0"/>
              <a:t>afectado</a:t>
            </a:r>
            <a:r>
              <a:rPr lang="es-ES_tradnl" b="1" dirty="0"/>
              <a:t> y el </a:t>
            </a:r>
            <a:r>
              <a:rPr lang="es-ES_tradnl" b="1" u="sng" dirty="0"/>
              <a:t>agente o condiciones de trabajo </a:t>
            </a:r>
            <a:r>
              <a:rPr lang="es-ES_tradnl" b="1" dirty="0"/>
              <a:t>nocivas debe ser capaz provocar un daño a la salud. </a:t>
            </a:r>
            <a:endParaRPr lang="es-AR" dirty="0"/>
          </a:p>
          <a:p>
            <a:pPr lvl="1" algn="just" hangingPunct="0"/>
            <a:r>
              <a:rPr lang="es-ES_tradnl" dirty="0"/>
              <a:t>ENFERMEDAD:</a:t>
            </a:r>
            <a:r>
              <a:rPr lang="es-ES_tradnl" b="1" dirty="0"/>
              <a:t> Una enfermedad claramente definida en todos sus elementos clínicos, </a:t>
            </a:r>
            <a:r>
              <a:rPr lang="es-ES_tradnl" b="1" dirty="0" err="1"/>
              <a:t>anátomo</a:t>
            </a:r>
            <a:r>
              <a:rPr lang="es-ES_tradnl" b="1" dirty="0"/>
              <a:t>-patológicos y terapéuticos, o un daño al organismo de los trabajadores expuestos a los agentes o condiciones señalados antes. </a:t>
            </a:r>
          </a:p>
          <a:p>
            <a:pPr lvl="1" algn="just" hangingPunct="0"/>
            <a:r>
              <a:rPr lang="es-ES_tradnl" dirty="0"/>
              <a:t>RELACION DE CAUSALIDAD</a:t>
            </a:r>
            <a:r>
              <a:rPr lang="es-ES_tradnl" b="1" dirty="0"/>
              <a:t>: Pruebas de orden clínico, patológico, experimental o epidemiológico, consideradas aislada o concurrentemente, que permitan establecer una </a:t>
            </a:r>
            <a:r>
              <a:rPr lang="es-ES_tradnl" b="1" u="sng" dirty="0"/>
              <a:t>asociación de causa efecto</a:t>
            </a:r>
            <a:r>
              <a:rPr lang="es-ES_tradnl" b="1" dirty="0"/>
              <a:t>, entre la </a:t>
            </a:r>
            <a:r>
              <a:rPr lang="es-ES_tradnl" b="1" u="sng" dirty="0"/>
              <a:t>patología</a:t>
            </a:r>
            <a:r>
              <a:rPr lang="es-ES_tradnl" b="1" dirty="0"/>
              <a:t> definida y la presencia en el </a:t>
            </a:r>
            <a:r>
              <a:rPr lang="es-ES_tradnl" b="1" u="sng" dirty="0"/>
              <a:t>trabajo,</a:t>
            </a:r>
            <a:r>
              <a:rPr lang="es-ES_tradnl" b="1" dirty="0"/>
              <a:t> de </a:t>
            </a:r>
            <a:r>
              <a:rPr lang="es-ES_tradnl" b="1" u="sng" dirty="0"/>
              <a:t>los agentes </a:t>
            </a:r>
            <a:r>
              <a:rPr lang="es-ES_tradnl" b="1" dirty="0"/>
              <a:t>o condiciones señaladas más arriba.</a:t>
            </a:r>
            <a:endParaRPr lang="es-AR" dirty="0"/>
          </a:p>
        </p:txBody>
      </p:sp>
    </p:spTree>
    <p:extLst>
      <p:ext uri="{BB962C8B-B14F-4D97-AF65-F5344CB8AC3E}">
        <p14:creationId xmlns:p14="http://schemas.microsoft.com/office/powerpoint/2010/main" val="103645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8F245-EFF2-46D7-9218-05B07F134839}"/>
              </a:ext>
            </a:extLst>
          </p:cNvPr>
          <p:cNvSpPr>
            <a:spLocks noGrp="1"/>
          </p:cNvSpPr>
          <p:nvPr>
            <p:ph type="title"/>
          </p:nvPr>
        </p:nvSpPr>
        <p:spPr>
          <a:xfrm>
            <a:off x="838200" y="365126"/>
            <a:ext cx="10515600" cy="882650"/>
          </a:xfrm>
        </p:spPr>
        <p:txBody>
          <a:bodyPr>
            <a:normAutofit/>
          </a:bodyPr>
          <a:lstStyle/>
          <a:p>
            <a:pPr algn="ctr"/>
            <a:r>
              <a:rPr lang="es-AR" dirty="0"/>
              <a:t>¿Cuáles son las EP en RT?</a:t>
            </a:r>
          </a:p>
        </p:txBody>
      </p:sp>
      <p:sp>
        <p:nvSpPr>
          <p:cNvPr id="3" name="Marcador de contenido 2">
            <a:extLst>
              <a:ext uri="{FF2B5EF4-FFF2-40B4-BE49-F238E27FC236}">
                <a16:creationId xmlns:a16="http://schemas.microsoft.com/office/drawing/2014/main" id="{2D3F6C74-7660-48A6-84AC-82A08ECE6FCA}"/>
              </a:ext>
            </a:extLst>
          </p:cNvPr>
          <p:cNvSpPr>
            <a:spLocks noGrp="1"/>
          </p:cNvSpPr>
          <p:nvPr>
            <p:ph idx="1"/>
          </p:nvPr>
        </p:nvSpPr>
        <p:spPr>
          <a:xfrm>
            <a:off x="838200" y="1428750"/>
            <a:ext cx="10515600" cy="5064124"/>
          </a:xfrm>
        </p:spPr>
        <p:txBody>
          <a:bodyPr>
            <a:normAutofit fontScale="62500" lnSpcReduction="20000"/>
          </a:bodyPr>
          <a:lstStyle/>
          <a:p>
            <a:pPr algn="just" hangingPunct="0"/>
            <a:r>
              <a:rPr lang="es-ES_tradnl" b="1" dirty="0"/>
              <a:t>La LRT optó por la realización de un listado de EP, que elabora y revisa el PEN, previo dictamen de la CMC y aprobación por consenso del Comité Consultivo Permanente. Ej. </a:t>
            </a:r>
            <a:r>
              <a:rPr lang="es-ES_tradnl" b="1" dirty="0" err="1"/>
              <a:t>Decr</a:t>
            </a:r>
            <a:r>
              <a:rPr lang="es-ES_tradnl" b="1" dirty="0"/>
              <a:t>. 49/2014 que incorporó hernias lumbares e inguinales, crurales, hernias discales y várices.</a:t>
            </a:r>
          </a:p>
          <a:p>
            <a:pPr algn="just" hangingPunct="0"/>
            <a:r>
              <a:rPr lang="es-AR" dirty="0"/>
              <a:t>El DNU 1278/2000, modificó la LRT incorporando la posibilidad que fueran declaradas EP otras que, en cada caso concreto, la CMC determinare como provocadas por causa directa e inmediata de la ejecución del trabajo </a:t>
            </a:r>
            <a:r>
              <a:rPr lang="es-ES_tradnl" b="1" dirty="0"/>
              <a:t> </a:t>
            </a:r>
          </a:p>
          <a:p>
            <a:pPr algn="just" hangingPunct="0"/>
            <a:r>
              <a:rPr lang="es-ES_tradnl" b="1" dirty="0"/>
              <a:t>Pero hay excepciones en el listado del </a:t>
            </a:r>
            <a:r>
              <a:rPr lang="es-ES_tradnl" b="1" dirty="0" err="1"/>
              <a:t>Decr</a:t>
            </a:r>
            <a:r>
              <a:rPr lang="es-ES_tradnl" b="1" dirty="0"/>
              <a:t>. 658/96 que no se ajustan al criterio de agentes, exposiciones, enfermedad y relación causal exclusiva con el trabajo. Ej. la incorporación como EP, </a:t>
            </a:r>
          </a:p>
          <a:p>
            <a:pPr lvl="1" algn="just" hangingPunct="0"/>
            <a:r>
              <a:rPr lang="es-ES_tradnl" sz="2600" b="1" dirty="0"/>
              <a:t>El (VIH), reconocido como EP para los trabajadores de la salud y de limpieza con exposición al agente patógeno, que se funda en la necesidad de conferirles una protección especial, aunque en varios estudios no se haya demostrado una mayor frecuencia de SIDA o de portadores de VIH en ese grupo laboral. Sin embargo se ha podido demostrar casos de contagio en esos trabajadores, no teniendo otros factores de riesgo, consecutivos a accidentes contaminantes en el trato de pacientes infectados. En consecuencia se aplica el principio de la “presunción de origen”, cuando no teniendo otra posibilidad de contagio, debe considerarse que éste necesariamente se produjo en el trabajo. </a:t>
            </a:r>
          </a:p>
          <a:p>
            <a:pPr lvl="1" algn="just" hangingPunct="0"/>
            <a:r>
              <a:rPr lang="es-ES_tradnl" sz="2600" b="1" dirty="0"/>
              <a:t>Otras como la enfermedad derivada del  mal de Chagas o la tuberculosis, que claramente son enfermedades sociales, ajenas al trabajo, pero que se reconocen cuando un trabajador sano es trasladado por razones laborales a una zona endémica y la contrae (ej. tuberculosis para Formosa).</a:t>
            </a:r>
            <a:endParaRPr lang="es-AR" sz="2600" dirty="0"/>
          </a:p>
        </p:txBody>
      </p:sp>
    </p:spTree>
    <p:extLst>
      <p:ext uri="{BB962C8B-B14F-4D97-AF65-F5344CB8AC3E}">
        <p14:creationId xmlns:p14="http://schemas.microsoft.com/office/powerpoint/2010/main" val="88111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8F245-EFF2-46D7-9218-05B07F134839}"/>
              </a:ext>
            </a:extLst>
          </p:cNvPr>
          <p:cNvSpPr>
            <a:spLocks noGrp="1"/>
          </p:cNvSpPr>
          <p:nvPr>
            <p:ph type="title"/>
          </p:nvPr>
        </p:nvSpPr>
        <p:spPr>
          <a:xfrm>
            <a:off x="838200" y="365126"/>
            <a:ext cx="10515600" cy="882650"/>
          </a:xfrm>
        </p:spPr>
        <p:txBody>
          <a:bodyPr>
            <a:normAutofit/>
          </a:bodyPr>
          <a:lstStyle/>
          <a:p>
            <a:pPr algn="ctr"/>
            <a:r>
              <a:rPr lang="es-AR" dirty="0"/>
              <a:t>DNU  367/2020</a:t>
            </a:r>
          </a:p>
        </p:txBody>
      </p:sp>
      <p:sp>
        <p:nvSpPr>
          <p:cNvPr id="3" name="Marcador de contenido 2">
            <a:extLst>
              <a:ext uri="{FF2B5EF4-FFF2-40B4-BE49-F238E27FC236}">
                <a16:creationId xmlns:a16="http://schemas.microsoft.com/office/drawing/2014/main" id="{2D3F6C74-7660-48A6-84AC-82A08ECE6FCA}"/>
              </a:ext>
            </a:extLst>
          </p:cNvPr>
          <p:cNvSpPr>
            <a:spLocks noGrp="1"/>
          </p:cNvSpPr>
          <p:nvPr>
            <p:ph idx="1"/>
          </p:nvPr>
        </p:nvSpPr>
        <p:spPr>
          <a:xfrm>
            <a:off x="838200" y="1162050"/>
            <a:ext cx="10515600" cy="5330824"/>
          </a:xfrm>
        </p:spPr>
        <p:txBody>
          <a:bodyPr>
            <a:normAutofit fontScale="25000" lnSpcReduction="20000"/>
          </a:bodyPr>
          <a:lstStyle/>
          <a:p>
            <a:pPr algn="just" hangingPunct="0"/>
            <a:r>
              <a:rPr lang="es-AR" sz="7200" dirty="0"/>
              <a:t>Es una norma que se equipara a la LRT y modifica su art. 6. No podía incorporarse al </a:t>
            </a:r>
            <a:r>
              <a:rPr lang="es-AR" sz="7200" dirty="0" err="1"/>
              <a:t>Covid</a:t>
            </a:r>
            <a:r>
              <a:rPr lang="es-AR" sz="7200" dirty="0"/>
              <a:t> 19 como EP  por decreto del PEN, sin dictamen previo de la CMC y aprobación del Comité Consultivo Permanente.</a:t>
            </a:r>
          </a:p>
          <a:p>
            <a:pPr algn="just" hangingPunct="0"/>
            <a:r>
              <a:rPr lang="es-AR" sz="7200" dirty="0"/>
              <a:t>El DNU crea, para el caso del </a:t>
            </a:r>
            <a:r>
              <a:rPr lang="es-AR" sz="7200" dirty="0" err="1"/>
              <a:t>Covid</a:t>
            </a:r>
            <a:r>
              <a:rPr lang="es-AR" sz="7200" dirty="0"/>
              <a:t> 19, un nuevo supuesto de reconocimiento de una EP “no listada”, prescindiendo del procedimiento hasta ahora existente en la LRT (art. 6 inc. 2 b), de impredecible duración. Como es una reforma de la LRT solo podía resultar de otra ley o de un DNU.</a:t>
            </a:r>
          </a:p>
          <a:p>
            <a:pPr algn="just" hangingPunct="0"/>
            <a:r>
              <a:rPr lang="es-AR" sz="7200" dirty="0"/>
              <a:t>Si bien el </a:t>
            </a:r>
            <a:r>
              <a:rPr lang="es-AR" sz="7200" dirty="0" err="1"/>
              <a:t>Covid</a:t>
            </a:r>
            <a:r>
              <a:rPr lang="es-AR" sz="7200" dirty="0"/>
              <a:t> 19 es una enfermedad social –ya que el agente que la produce no está asociado al ambiente laboral ni a las condiciones de trabajo-, se la incluye presuntivamente como EP con igual criterio que se explicó para el Chagas o la TBC: son los trabajadores que son expuestos a la circulación del virus por estar obligados a realizar tareas esenciales. La presunción y la cobertura regirá sólo mientras dure la medida de aislamiento. La presunción deberá ser corroborada o descartada por la CMC por un procedimiento especial.</a:t>
            </a:r>
          </a:p>
          <a:p>
            <a:pPr algn="just" hangingPunct="0"/>
            <a:r>
              <a:rPr lang="es-AR" sz="7200" dirty="0"/>
              <a:t>El art. 4° considera que el </a:t>
            </a:r>
            <a:r>
              <a:rPr lang="es-AR" sz="7200" dirty="0" err="1"/>
              <a:t>Covid</a:t>
            </a:r>
            <a:r>
              <a:rPr lang="es-AR" sz="7200" dirty="0"/>
              <a:t> 19 guarda relación de causalidad directa e inmediata con labor en el caso de trabajadores de la salud, salvo prueba en contrario. El período de cobertura es hasta el fin de la emergencia sanitaria más 60 días (10-05-21).</a:t>
            </a:r>
          </a:p>
          <a:p>
            <a:pPr algn="just" hangingPunct="0"/>
            <a:r>
              <a:rPr lang="es-AR" sz="7200" dirty="0"/>
              <a:t>La cobertura se brinda cuando “la primera manifestación invalidante” es posterior a las 00.00 hs del 20/3/20. ¿Qué es la primera manifestación invalidante? ¿Diagnóstico? El caso de los 35 afectados del Sanatorio de la Providencia que se contagiaron de un paciente que fue intervenido quirúrgicamente el 13 de marzo y luego desarrolló neumonía que activó protocolos.</a:t>
            </a:r>
          </a:p>
          <a:p>
            <a:pPr algn="just" hangingPunct="0"/>
            <a:endParaRPr lang="es-AR" dirty="0"/>
          </a:p>
        </p:txBody>
      </p:sp>
    </p:spTree>
    <p:extLst>
      <p:ext uri="{BB962C8B-B14F-4D97-AF65-F5344CB8AC3E}">
        <p14:creationId xmlns:p14="http://schemas.microsoft.com/office/powerpoint/2010/main" val="188803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8F245-EFF2-46D7-9218-05B07F134839}"/>
              </a:ext>
            </a:extLst>
          </p:cNvPr>
          <p:cNvSpPr>
            <a:spLocks noGrp="1"/>
          </p:cNvSpPr>
          <p:nvPr>
            <p:ph type="title"/>
          </p:nvPr>
        </p:nvSpPr>
        <p:spPr>
          <a:xfrm>
            <a:off x="838200" y="365126"/>
            <a:ext cx="10515600" cy="882650"/>
          </a:xfrm>
        </p:spPr>
        <p:txBody>
          <a:bodyPr>
            <a:normAutofit/>
          </a:bodyPr>
          <a:lstStyle/>
          <a:p>
            <a:pPr algn="ctr"/>
            <a:r>
              <a:rPr lang="es-AR" dirty="0"/>
              <a:t>DNU  367/2020 – (2)</a:t>
            </a:r>
          </a:p>
        </p:txBody>
      </p:sp>
      <p:sp>
        <p:nvSpPr>
          <p:cNvPr id="3" name="Marcador de contenido 2">
            <a:extLst>
              <a:ext uri="{FF2B5EF4-FFF2-40B4-BE49-F238E27FC236}">
                <a16:creationId xmlns:a16="http://schemas.microsoft.com/office/drawing/2014/main" id="{2D3F6C74-7660-48A6-84AC-82A08ECE6FCA}"/>
              </a:ext>
            </a:extLst>
          </p:cNvPr>
          <p:cNvSpPr>
            <a:spLocks noGrp="1"/>
          </p:cNvSpPr>
          <p:nvPr>
            <p:ph idx="1"/>
          </p:nvPr>
        </p:nvSpPr>
        <p:spPr>
          <a:xfrm>
            <a:off x="838200" y="1162050"/>
            <a:ext cx="10515600" cy="5330824"/>
          </a:xfrm>
        </p:spPr>
        <p:txBody>
          <a:bodyPr>
            <a:normAutofit fontScale="77500" lnSpcReduction="20000"/>
          </a:bodyPr>
          <a:lstStyle/>
          <a:p>
            <a:pPr algn="just" hangingPunct="0"/>
            <a:r>
              <a:rPr lang="es-AR" dirty="0"/>
              <a:t>Las ART, con diagnóstico confirmado, deberán otorgar prestaciones de la LRT, inicialmente en especie e ILT a partir del día once. Se cubrirá la eventual prestación por fallecimiento. Paralelamente, se iniciará procedimiento –aun no reglamentado- ante la CMC.</a:t>
            </a:r>
          </a:p>
          <a:p>
            <a:pPr algn="just" hangingPunct="0"/>
            <a:r>
              <a:rPr lang="es-AR" dirty="0"/>
              <a:t>La CMC podrá invertir la carga de la prueba de la relación de causalidad a favor del trabajador cuando haya un número “relevante” de infectados en una actividad autorizada o en un establecimiento determinado.</a:t>
            </a:r>
          </a:p>
          <a:p>
            <a:pPr algn="just" hangingPunct="0"/>
            <a:r>
              <a:rPr lang="es-AR" dirty="0"/>
              <a:t>Financiamiento con el 90% del Fondo Fiduciario de EP, hasta 60 días posteriores a la finalización de la cuarentena.</a:t>
            </a:r>
          </a:p>
          <a:p>
            <a:pPr lvl="1" algn="just" hangingPunct="0"/>
            <a:r>
              <a:rPr lang="es-AR" dirty="0"/>
              <a:t>No hay FFEP para </a:t>
            </a:r>
            <a:r>
              <a:rPr lang="es-AR" dirty="0" err="1"/>
              <a:t>autoasegurados</a:t>
            </a:r>
            <a:r>
              <a:rPr lang="es-AR" dirty="0"/>
              <a:t>. La mayoría de las Provincias lo están, Buenos Aires </a:t>
            </a:r>
            <a:r>
              <a:rPr lang="es-AR" dirty="0" err="1"/>
              <a:t>incluída</a:t>
            </a:r>
            <a:r>
              <a:rPr lang="es-AR" dirty="0"/>
              <a:t>, donde ayer se conoció que se infectaron 5 médicos y 10 enfermeros en el Hospital Belgrano de   San Martín.</a:t>
            </a:r>
          </a:p>
          <a:p>
            <a:pPr lvl="1" algn="just" hangingPunct="0"/>
            <a:r>
              <a:rPr lang="es-AR" dirty="0"/>
              <a:t>El FFEP ascendía al 31-12-19 a $ 3.541 millones.</a:t>
            </a:r>
          </a:p>
          <a:p>
            <a:pPr lvl="1" algn="just" hangingPunct="0"/>
            <a:r>
              <a:rPr lang="es-AR" dirty="0"/>
              <a:t>Cada ART administra su propio fondo. No es único fondo como en el caso del SVC. Hay </a:t>
            </a:r>
            <a:r>
              <a:rPr lang="es-AR" dirty="0" err="1"/>
              <a:t>ARTs</a:t>
            </a:r>
            <a:r>
              <a:rPr lang="es-AR" dirty="0"/>
              <a:t> nuevas con apenas $ 10 millones y otras con $ 950 millones.</a:t>
            </a:r>
          </a:p>
          <a:p>
            <a:pPr lvl="1" algn="just" hangingPunct="0"/>
            <a:r>
              <a:rPr lang="es-AR" dirty="0"/>
              <a:t>Los empleadores sin contrato son su propia ART y no cuentan con FFEP</a:t>
            </a:r>
          </a:p>
        </p:txBody>
      </p:sp>
    </p:spTree>
    <p:extLst>
      <p:ext uri="{BB962C8B-B14F-4D97-AF65-F5344CB8AC3E}">
        <p14:creationId xmlns:p14="http://schemas.microsoft.com/office/powerpoint/2010/main" val="405327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ushVTI">
  <a:themeElements>
    <a:clrScheme name="AnalogousFromLightSeedRightStep">
      <a:dk1>
        <a:srgbClr val="000000"/>
      </a:dk1>
      <a:lt1>
        <a:srgbClr val="FFFFFF"/>
      </a:lt1>
      <a:dk2>
        <a:srgbClr val="243441"/>
      </a:dk2>
      <a:lt2>
        <a:srgbClr val="E8E2E4"/>
      </a:lt2>
      <a:accent1>
        <a:srgbClr val="81AA9B"/>
      </a:accent1>
      <a:accent2>
        <a:srgbClr val="75A8AB"/>
      </a:accent2>
      <a:accent3>
        <a:srgbClr val="87A4BE"/>
      </a:accent3>
      <a:accent4>
        <a:srgbClr val="7F86BA"/>
      </a:accent4>
      <a:accent5>
        <a:srgbClr val="A596C6"/>
      </a:accent5>
      <a:accent6>
        <a:srgbClr val="A97FBA"/>
      </a:accent6>
      <a:hlink>
        <a:srgbClr val="AE6982"/>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1320</TotalTime>
  <Words>1183</Words>
  <Application>Microsoft Office PowerPoint</Application>
  <PresentationFormat>Panorámica</PresentationFormat>
  <Paragraphs>33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BrushVTI</vt:lpstr>
      <vt:lpstr>COVID-19</vt:lpstr>
      <vt:lpstr>¿Cuál es la importancia de determinar qué enfermedades son profesionales?</vt:lpstr>
      <vt:lpstr>¿Qué distingue una enfermedad profesional de una enfermedad común?</vt:lpstr>
      <vt:lpstr>¿Cuáles son las EP en RT?</vt:lpstr>
      <vt:lpstr>DNU  367/2020</vt:lpstr>
      <vt:lpstr>DNU  367/2020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Carlos Jose Maria Facal</dc:creator>
  <cp:lastModifiedBy>Dr. Joaquín. A. Hernandez</cp:lastModifiedBy>
  <cp:revision>10</cp:revision>
  <dcterms:created xsi:type="dcterms:W3CDTF">2020-04-15T19:18:38Z</dcterms:created>
  <dcterms:modified xsi:type="dcterms:W3CDTF">2020-04-16T22:07:52Z</dcterms:modified>
</cp:coreProperties>
</file>